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2" r:id="rId2"/>
  </p:sldMasterIdLst>
  <p:notesMasterIdLst>
    <p:notesMasterId r:id="rId60"/>
  </p:notesMasterIdLst>
  <p:sldIdLst>
    <p:sldId id="256" r:id="rId3"/>
    <p:sldId id="375" r:id="rId4"/>
    <p:sldId id="560" r:id="rId5"/>
    <p:sldId id="530" r:id="rId6"/>
    <p:sldId id="531" r:id="rId7"/>
    <p:sldId id="547" r:id="rId8"/>
    <p:sldId id="548" r:id="rId9"/>
    <p:sldId id="561" r:id="rId10"/>
    <p:sldId id="567" r:id="rId11"/>
    <p:sldId id="532" r:id="rId12"/>
    <p:sldId id="549" r:id="rId13"/>
    <p:sldId id="534" r:id="rId14"/>
    <p:sldId id="535" r:id="rId15"/>
    <p:sldId id="536" r:id="rId16"/>
    <p:sldId id="550" r:id="rId17"/>
    <p:sldId id="538" r:id="rId18"/>
    <p:sldId id="553" r:id="rId19"/>
    <p:sldId id="551" r:id="rId20"/>
    <p:sldId id="552" r:id="rId21"/>
    <p:sldId id="539" r:id="rId22"/>
    <p:sldId id="540" r:id="rId23"/>
    <p:sldId id="541" r:id="rId24"/>
    <p:sldId id="542" r:id="rId25"/>
    <p:sldId id="543" r:id="rId26"/>
    <p:sldId id="544" r:id="rId27"/>
    <p:sldId id="569" r:id="rId28"/>
    <p:sldId id="568" r:id="rId29"/>
    <p:sldId id="570" r:id="rId30"/>
    <p:sldId id="571" r:id="rId31"/>
    <p:sldId id="572" r:id="rId32"/>
    <p:sldId id="574" r:id="rId33"/>
    <p:sldId id="573" r:id="rId34"/>
    <p:sldId id="575" r:id="rId35"/>
    <p:sldId id="576" r:id="rId36"/>
    <p:sldId id="577" r:id="rId37"/>
    <p:sldId id="578" r:id="rId38"/>
    <p:sldId id="579" r:id="rId39"/>
    <p:sldId id="582" r:id="rId40"/>
    <p:sldId id="583" r:id="rId41"/>
    <p:sldId id="584" r:id="rId42"/>
    <p:sldId id="585" r:id="rId43"/>
    <p:sldId id="586" r:id="rId44"/>
    <p:sldId id="580" r:id="rId45"/>
    <p:sldId id="587" r:id="rId46"/>
    <p:sldId id="588" r:id="rId47"/>
    <p:sldId id="597" r:id="rId48"/>
    <p:sldId id="598" r:id="rId49"/>
    <p:sldId id="599" r:id="rId50"/>
    <p:sldId id="600" r:id="rId51"/>
    <p:sldId id="590" r:id="rId52"/>
    <p:sldId id="594" r:id="rId53"/>
    <p:sldId id="592" r:id="rId54"/>
    <p:sldId id="593" r:id="rId55"/>
    <p:sldId id="591" r:id="rId56"/>
    <p:sldId id="595" r:id="rId57"/>
    <p:sldId id="504" r:id="rId58"/>
    <p:sldId id="508" r:id="rId5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A50021"/>
    <a:srgbClr val="808080"/>
    <a:srgbClr val="C41230"/>
    <a:srgbClr val="5F5F5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38" autoAdjust="0"/>
    <p:restoredTop sz="86395" autoAdjust="0"/>
  </p:normalViewPr>
  <p:slideViewPr>
    <p:cSldViewPr>
      <p:cViewPr varScale="1">
        <p:scale>
          <a:sx n="131" d="100"/>
          <a:sy n="131" d="100"/>
        </p:scale>
        <p:origin x="46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10B35-9BA1-4EFA-A97F-0211293A2C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32ABD-858A-4141-BD3D-167BF0670D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C3A2AF2-EAB5-42F2-843B-AA3BF1E3EBBC}" type="datetimeFigureOut">
              <a:rPr lang="en-US"/>
              <a:pPr>
                <a:defRPr/>
              </a:pPr>
              <a:t>2/1/21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880E8C9-A5BB-4031-B299-4CCF520C1C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436C3B-EB8A-427C-BE86-4D0071B52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F2E70-4588-480E-ADA4-514F61F8A7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909F0-F412-4739-A97E-A81CDD501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02F5186-457B-48E6-B657-30D0534A8E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500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4980-84F6-4B8A-ADD0-4F4AA28FDB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0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1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7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6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71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61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285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85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811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6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86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BBE24B92-18A3-47CF-B251-E7F14D9EE5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62F5FCD1-A1D7-4EE6-929F-5DD757EFAC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36F42453-465A-4416-97F7-BC3DB4C98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B75140-EBC8-41F8-A0AC-47F25E3E0F4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66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842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923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80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895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75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675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45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53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958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9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368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96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762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70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04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977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14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47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000" dirty="0"/>
              <a:t>Basic RPC Set-up</a:t>
            </a:r>
          </a:p>
          <a:p>
            <a:pPr lvl="1">
              <a:defRPr/>
            </a:pPr>
            <a:r>
              <a:rPr lang="en-US" sz="1800" dirty="0"/>
              <a:t>The actual implementation of the procedure is in the server’s address space</a:t>
            </a:r>
          </a:p>
          <a:p>
            <a:pPr lvl="1">
              <a:defRPr/>
            </a:pPr>
            <a:r>
              <a:rPr lang="en-US" sz="1800" dirty="0"/>
              <a:t>A server starts a </a:t>
            </a:r>
            <a:r>
              <a:rPr lang="en-US" sz="1800" dirty="0">
                <a:solidFill>
                  <a:srgbClr val="0000FF"/>
                </a:solidFill>
              </a:rPr>
              <a:t>skeleton</a:t>
            </a:r>
            <a:r>
              <a:rPr lang="en-US" sz="1800" dirty="0"/>
              <a:t> process that waits for client requests for the procedure call</a:t>
            </a:r>
          </a:p>
          <a:p>
            <a:pPr lvl="1">
              <a:defRPr/>
            </a:pPr>
            <a:r>
              <a:rPr lang="en-US" sz="1800" dirty="0"/>
              <a:t>A client </a:t>
            </a:r>
            <a:r>
              <a:rPr lang="en-US" sz="1800" dirty="0">
                <a:solidFill>
                  <a:srgbClr val="0000FF"/>
                </a:solidFill>
              </a:rPr>
              <a:t>stub</a:t>
            </a:r>
            <a:r>
              <a:rPr lang="en-US" sz="1800" dirty="0"/>
              <a:t>, which has the same signature of the server procedure, is inserted into the client’s address space</a:t>
            </a:r>
          </a:p>
          <a:p>
            <a:pPr>
              <a:defRPr/>
            </a:pPr>
            <a:r>
              <a:rPr lang="en-US" sz="2200" dirty="0"/>
              <a:t>During the remote procedure call:</a:t>
            </a:r>
          </a:p>
          <a:p>
            <a:pPr lvl="1">
              <a:defRPr/>
            </a:pPr>
            <a:r>
              <a:rPr lang="en-US" sz="1800" dirty="0"/>
              <a:t>A </a:t>
            </a:r>
            <a:r>
              <a:rPr lang="en-US" sz="1800" dirty="0" err="1"/>
              <a:t>callee</a:t>
            </a:r>
            <a:r>
              <a:rPr lang="en-US" sz="1800" dirty="0"/>
              <a:t> program calls the client stub </a:t>
            </a:r>
          </a:p>
          <a:p>
            <a:pPr lvl="1">
              <a:defRPr/>
            </a:pPr>
            <a:r>
              <a:rPr lang="en-US" sz="1800" dirty="0"/>
              <a:t>The client stub communicates over the network to the server skeleton</a:t>
            </a:r>
          </a:p>
          <a:p>
            <a:pPr lvl="1">
              <a:defRPr/>
            </a:pPr>
            <a:r>
              <a:rPr lang="en-US" sz="1800" dirty="0"/>
              <a:t>The server skeleton calls the procedure</a:t>
            </a:r>
          </a:p>
          <a:p>
            <a:pPr lvl="1">
              <a:defRPr/>
            </a:pPr>
            <a:r>
              <a:rPr lang="en-US" sz="1800" dirty="0"/>
              <a:t>The client stub returns back to the </a:t>
            </a:r>
            <a:r>
              <a:rPr lang="en-US" sz="1800" dirty="0" err="1"/>
              <a:t>callee</a:t>
            </a:r>
            <a:endParaRPr lang="en-US" sz="1800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81BE87-3424-403B-90A3-C612301274E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8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z="180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C14B27-85BB-4731-94D7-6B18E5587D2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z="180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50594-C957-41DC-A5B8-F0DFCEDB707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23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z="180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50594-C957-41DC-A5B8-F0DFCEDB707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5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49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00"/>
              <a:t>Asynchronous RPCs are useful in scenarios where </a:t>
            </a:r>
          </a:p>
          <a:p>
            <a:pPr lvl="1"/>
            <a:r>
              <a:rPr lang="en-US" altLang="en-US" sz="2000"/>
              <a:t>the server execution is immaterial to the client</a:t>
            </a:r>
          </a:p>
          <a:p>
            <a:pPr lvl="1"/>
            <a:r>
              <a:rPr lang="en-US" altLang="en-US" sz="2000"/>
              <a:t>when the procedure returns no result</a:t>
            </a:r>
          </a:p>
          <a:p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D8098E-8470-4DDF-BC1D-54C6B93D1DF2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60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BB81-D996-45DD-B471-B5CCC20B796D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12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6BA19-72E9-4837-A60C-1743973BF13D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33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9EA39-B878-4919-926D-201D49DB2F0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72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37BCBB81-D996-45DD-B471-B5CCC20B796D}" type="datetime1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27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B6475CC-4C3C-4985-9A0D-0AD10955CBC3}" type="datetime1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4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8C488CEE-0121-4ADB-B8FD-CCEF6914BF7E}" type="datetime1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25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48C9683C-4871-4C8F-BEEA-10AF86B392BF}" type="datetime1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26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DB40BE36-488E-4863-BE8B-D3A83D23C034}" type="datetime1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1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898F92F1-570F-44E4-BBF4-1F8F64D4D95A}" type="datetime1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63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3753877-7FD5-4441-908E-24202D23D682}" type="datetime1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9733D58C-3E0D-4875-BD18-5F8E67BFAEE4}" type="datetime1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0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320676"/>
            <a:ext cx="8228013" cy="1055688"/>
          </a:xfrm>
        </p:spPr>
        <p:txBody>
          <a:bodyPr>
            <a:normAutofit/>
          </a:bodyPr>
          <a:lstStyle>
            <a:lvl1pPr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6475CC-4C3C-4985-9A0D-0AD10955CBC3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324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BFD6FDA-026B-4FDA-86C9-6656EB6D6CC7}" type="datetime1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63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DDC6BA19-72E9-4837-A60C-1743973BF13D}" type="datetime1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06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8B9EA39-B878-4919-926D-201D49DB2F06}" type="datetime1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9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488CEE-0121-4ADB-B8FD-CCEF6914BF7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23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C9683C-4871-4C8F-BEEA-10AF86B392BF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0BE36-488E-4863-BE8B-D3A83D23C034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7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F92F1-570F-44E4-BBF4-1F8F64D4D95A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1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3877-7FD5-4441-908E-24202D23D68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95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33D58C-3E0D-4875-BD18-5F8E67BFAEE4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4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FD6FDA-026B-4FDA-86C9-6656EB6D6CC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95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8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/>
              <a:t>M. Hammoud &amp; M. Sakr-- 2011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4018BDF-3348-4C5B-99DA-BEA80FC25D1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3457" y="6266890"/>
            <a:ext cx="2280103" cy="46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FD5F6-C870-44FD-A034-5AC46678175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733457" y="6266890"/>
            <a:ext cx="2280103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d.com/talks/bel_pesce_5_ways_to_kill_your_dreams?fbclid=IwAR3D6N3OSekoros5vN4lrPaqNwtVBuOZgN8QmbTlnlprhykF1H9ARPlCD0o#t-4720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Distributed Systems Design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COMP 6231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47393"/>
            <a:ext cx="9144000" cy="2023258"/>
          </a:xfrm>
        </p:spPr>
        <p:txBody>
          <a:bodyPr>
            <a:normAutofit lnSpcReduction="10000"/>
          </a:bodyPr>
          <a:lstStyle/>
          <a:p>
            <a:r>
              <a:rPr lang="en-US" sz="3900" dirty="0"/>
              <a:t>Communication </a:t>
            </a:r>
          </a:p>
          <a:p>
            <a:r>
              <a:rPr lang="en-US" sz="3000" dirty="0"/>
              <a:t>Lecture 5</a:t>
            </a:r>
          </a:p>
          <a:p>
            <a:endParaRPr lang="en-US" dirty="0"/>
          </a:p>
          <a:p>
            <a:r>
              <a:rPr lang="en-US" sz="3000" dirty="0"/>
              <a:t>Essam Mansour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6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in RPC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Parameter passing via marshaling</a:t>
            </a:r>
          </a:p>
          <a:p>
            <a:pPr lvl="1"/>
            <a:r>
              <a:rPr lang="en-US" altLang="en-US" sz="2600" dirty="0"/>
              <a:t>Procedure parameters and results have to be transferred over the network as bits</a:t>
            </a:r>
          </a:p>
          <a:p>
            <a:pPr lvl="4"/>
            <a:endParaRPr lang="en-US" altLang="en-US" sz="1600" dirty="0"/>
          </a:p>
          <a:p>
            <a:r>
              <a:rPr lang="en-US" altLang="en-US" dirty="0">
                <a:solidFill>
                  <a:srgbClr val="0070C0"/>
                </a:solidFill>
              </a:rPr>
              <a:t>Data representation</a:t>
            </a:r>
          </a:p>
          <a:p>
            <a:pPr lvl="1"/>
            <a:r>
              <a:rPr lang="en-US" altLang="en-US" sz="2600" dirty="0"/>
              <a:t>Data representation has to be uniform</a:t>
            </a:r>
          </a:p>
          <a:p>
            <a:pPr lvl="2"/>
            <a:r>
              <a:rPr lang="en-US" altLang="en-US" sz="2600" dirty="0"/>
              <a:t>Architecture of the sender and receiver machines may differ</a:t>
            </a:r>
          </a:p>
          <a:p>
            <a:pPr lvl="2"/>
            <a:endParaRPr lang="en-US" altLang="en-US" sz="2600" dirty="0"/>
          </a:p>
          <a:p>
            <a:r>
              <a:rPr lang="en-US" altLang="en-US" dirty="0">
                <a:solidFill>
                  <a:srgbClr val="0070C0"/>
                </a:solidFill>
              </a:rPr>
              <a:t>Failure Independence</a:t>
            </a:r>
          </a:p>
          <a:p>
            <a:pPr lvl="1"/>
            <a:r>
              <a:rPr lang="en-US" altLang="en-US" sz="2600" dirty="0"/>
              <a:t>Client and server might fail independently </a:t>
            </a:r>
          </a:p>
          <a:p>
            <a:pPr lvl="4"/>
            <a:endParaRPr lang="en-US" altLang="en-US" sz="16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3454826F-7D92-E042-BBA6-6CE0DD8C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5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in RPC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Parameter passing via marshaling</a:t>
            </a:r>
          </a:p>
          <a:p>
            <a:pPr lvl="1"/>
            <a:r>
              <a:rPr lang="en-US" altLang="en-US" sz="2600" dirty="0"/>
              <a:t>Procedure parameters and results have to be transferred over the network as bits</a:t>
            </a:r>
          </a:p>
          <a:p>
            <a:pPr lvl="4"/>
            <a:endParaRPr lang="en-US" altLang="en-US" sz="1600" dirty="0"/>
          </a:p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Data representation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Data representation has to be uniform</a:t>
            </a:r>
          </a:p>
          <a:p>
            <a:pPr lvl="2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Architecture of the sender and receiver machines may differ</a:t>
            </a:r>
          </a:p>
          <a:p>
            <a:pPr lvl="2"/>
            <a:endParaRPr lang="en-US" altLang="en-US" sz="2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Failure Independence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Client and server might fail independently </a:t>
            </a:r>
          </a:p>
          <a:p>
            <a:pPr lvl="4"/>
            <a:endParaRPr lang="en-US" altLang="en-US" sz="16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2EFCEA9-81E6-3C42-9634-B53C7F810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8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Parameter Passing via Marshaling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Packing parameters into a message that will be transmitted over the network is called </a:t>
            </a:r>
            <a:r>
              <a:rPr lang="en-US" altLang="en-US" i="1" dirty="0">
                <a:solidFill>
                  <a:srgbClr val="0070C0"/>
                </a:solidFill>
              </a:rPr>
              <a:t>parameter marshalling</a:t>
            </a:r>
          </a:p>
          <a:p>
            <a:pPr lvl="4"/>
            <a:endParaRPr lang="en-US" altLang="en-US" sz="1600" dirty="0"/>
          </a:p>
          <a:p>
            <a:r>
              <a:rPr lang="en-US" altLang="en-US" dirty="0"/>
              <a:t>The parameters to the procedure and the result have to be marshaled before transmitting them over the network</a:t>
            </a:r>
          </a:p>
          <a:p>
            <a:pPr lvl="4"/>
            <a:endParaRPr lang="en-US" altLang="en-US" sz="1600" dirty="0"/>
          </a:p>
          <a:p>
            <a:r>
              <a:rPr lang="en-US" altLang="en-US" dirty="0"/>
              <a:t>Two types of parameters can be passed:</a:t>
            </a:r>
          </a:p>
          <a:p>
            <a:pPr lvl="1">
              <a:buFontTx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 Value parameters</a:t>
            </a:r>
          </a:p>
          <a:p>
            <a:pPr lvl="1">
              <a:buFontTx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 Reference parameters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F0EF563-941E-DC4B-B952-9FC37978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6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1. Passing Value Parameters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588752" cy="4525963"/>
          </a:xfrm>
        </p:spPr>
        <p:txBody>
          <a:bodyPr/>
          <a:lstStyle/>
          <a:p>
            <a:r>
              <a:rPr lang="en-US" altLang="en-US" dirty="0"/>
              <a:t>Value parameters have complete information about the variable, and can be directly encoded into the message</a:t>
            </a:r>
          </a:p>
          <a:p>
            <a:pPr lvl="1"/>
            <a:r>
              <a:rPr lang="en-US" altLang="en-US" sz="2600" dirty="0"/>
              <a:t>E.g., integer, float, character</a:t>
            </a:r>
          </a:p>
          <a:p>
            <a:pPr lvl="4"/>
            <a:endParaRPr lang="en-US" altLang="en-US" sz="1400" dirty="0"/>
          </a:p>
          <a:p>
            <a:r>
              <a:rPr lang="en-US" altLang="en-US" dirty="0"/>
              <a:t>Values are passed through call-by-value</a:t>
            </a:r>
          </a:p>
          <a:p>
            <a:pPr lvl="1"/>
            <a:r>
              <a:rPr lang="en-US" altLang="en-US" sz="2600" dirty="0"/>
              <a:t>The changes made by the </a:t>
            </a:r>
            <a:r>
              <a:rPr lang="en-US" altLang="en-US" sz="2600" dirty="0" err="1"/>
              <a:t>callee</a:t>
            </a:r>
            <a:r>
              <a:rPr lang="en-US" altLang="en-US" sz="2600" dirty="0"/>
              <a:t> procedure are not reflected in the caller procedure</a:t>
            </a:r>
          </a:p>
          <a:p>
            <a:pPr lvl="1"/>
            <a:endParaRPr lang="en-US" alt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2C51B42-CFB3-6145-85B8-ACA4B942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9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2. Passing Reference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436352" cy="4800600"/>
          </a:xfrm>
        </p:spPr>
        <p:txBody>
          <a:bodyPr/>
          <a:lstStyle/>
          <a:p>
            <a:r>
              <a:rPr lang="en-US" altLang="en-US" sz="2400" dirty="0"/>
              <a:t>Passing reference parameters like value parameters in RPC leads to incorrect results due to two reasons:</a:t>
            </a:r>
          </a:p>
          <a:p>
            <a:pPr lvl="4"/>
            <a:endParaRPr lang="en-US" altLang="en-US" sz="1200" dirty="0"/>
          </a:p>
          <a:p>
            <a:pPr marL="914400" lvl="1" indent="-457200">
              <a:buFontTx/>
              <a:buAutoNum type="alphaLcPeriod"/>
            </a:pPr>
            <a:r>
              <a:rPr lang="en-US" altLang="en-US" dirty="0"/>
              <a:t>Invalidity of reference parameters at the server</a:t>
            </a:r>
          </a:p>
          <a:p>
            <a:pPr lvl="2"/>
            <a:r>
              <a:rPr lang="en-US" altLang="en-US" dirty="0"/>
              <a:t>Reference parameters are valid only within client’s address space</a:t>
            </a:r>
          </a:p>
          <a:p>
            <a:pPr lvl="2"/>
            <a:r>
              <a:rPr lang="en-US" altLang="en-US" dirty="0">
                <a:solidFill>
                  <a:srgbClr val="0070C0"/>
                </a:solidFill>
              </a:rPr>
              <a:t>Solution</a:t>
            </a:r>
            <a:r>
              <a:rPr lang="en-US" altLang="en-US" dirty="0"/>
              <a:t>: Pass the reference parameter by copying the data that is referenced</a:t>
            </a:r>
          </a:p>
          <a:p>
            <a:pPr lvl="4"/>
            <a:endParaRPr lang="en-US" altLang="en-US" sz="1400" dirty="0"/>
          </a:p>
          <a:p>
            <a:pPr marL="914400" lvl="1" indent="-457200">
              <a:buFontTx/>
              <a:buAutoNum type="alphaLcPeriod"/>
            </a:pPr>
            <a:r>
              <a:rPr lang="en-US" altLang="en-US" dirty="0"/>
              <a:t>Changes to reference parameters are not reflected back at the client</a:t>
            </a:r>
          </a:p>
          <a:p>
            <a:pPr lvl="2"/>
            <a:r>
              <a:rPr lang="en-US" altLang="en-US" dirty="0">
                <a:solidFill>
                  <a:srgbClr val="0070C0"/>
                </a:solidFill>
              </a:rPr>
              <a:t>Solution</a:t>
            </a:r>
            <a:r>
              <a:rPr lang="en-US" altLang="en-US" dirty="0"/>
              <a:t>: “Copy/Restore” the data</a:t>
            </a:r>
          </a:p>
          <a:p>
            <a:pPr lvl="3"/>
            <a:r>
              <a:rPr lang="en-US" altLang="en-US" dirty="0"/>
              <a:t>Copy the data that is referenced by the parameter</a:t>
            </a:r>
          </a:p>
          <a:p>
            <a:pPr lvl="3"/>
            <a:r>
              <a:rPr lang="en-US" altLang="en-US" dirty="0"/>
              <a:t>Copy-back the value at server to the client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DD9F666-B065-354E-839B-2B978FDD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in RPC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Parameter passing via marshaling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Procedure parameters and results have to be transferred over the network as bits</a:t>
            </a:r>
          </a:p>
          <a:p>
            <a:pPr lvl="4"/>
            <a:endParaRPr lang="en-US" altLang="en-US" sz="1600" dirty="0"/>
          </a:p>
          <a:p>
            <a:r>
              <a:rPr lang="en-US" altLang="en-US" dirty="0">
                <a:solidFill>
                  <a:srgbClr val="0070C0"/>
                </a:solidFill>
              </a:rPr>
              <a:t>Data representation</a:t>
            </a:r>
          </a:p>
          <a:p>
            <a:pPr lvl="1"/>
            <a:r>
              <a:rPr lang="en-US" altLang="en-US" sz="2600" dirty="0"/>
              <a:t>Data representation has to be uniform</a:t>
            </a:r>
          </a:p>
          <a:p>
            <a:pPr lvl="2"/>
            <a:r>
              <a:rPr lang="en-US" altLang="en-US" sz="2600" dirty="0"/>
              <a:t>Architecture of the sender and receiver machines may differ</a:t>
            </a:r>
          </a:p>
          <a:p>
            <a:pPr lvl="2"/>
            <a:endParaRPr lang="en-US" altLang="en-US" sz="2600" dirty="0"/>
          </a:p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Failure Independence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Client and server might fail independently </a:t>
            </a:r>
          </a:p>
          <a:p>
            <a:pPr lvl="4"/>
            <a:endParaRPr lang="en-US" altLang="en-US" sz="16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6CE1474-F9FB-0742-A2E1-97B3F3C4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4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588752" cy="4800600"/>
          </a:xfrm>
        </p:spPr>
        <p:txBody>
          <a:bodyPr/>
          <a:lstStyle/>
          <a:p>
            <a:pPr marL="342900" lvl="1" indent="-342900">
              <a:defRPr/>
            </a:pPr>
            <a:r>
              <a:rPr lang="en-US" sz="2600" dirty="0"/>
              <a:t>Computers in DSs often have different architectures and operating systems </a:t>
            </a:r>
          </a:p>
          <a:p>
            <a:pPr marL="742950" lvl="2" indent="-342900">
              <a:defRPr/>
            </a:pPr>
            <a:r>
              <a:rPr lang="en-US" sz="2200" dirty="0"/>
              <a:t>The size of the data-type differ</a:t>
            </a:r>
          </a:p>
          <a:p>
            <a:pPr marL="1200150" lvl="3" indent="-342900">
              <a:defRPr/>
            </a:pPr>
            <a:r>
              <a:rPr lang="en-US" sz="2200" dirty="0"/>
              <a:t>E.g., A </a:t>
            </a:r>
            <a:r>
              <a:rPr lang="en-US" sz="2200" i="1" dirty="0"/>
              <a:t>long </a:t>
            </a:r>
            <a:r>
              <a:rPr lang="en-US" sz="2200" dirty="0"/>
              <a:t>data-type is </a:t>
            </a:r>
            <a:r>
              <a:rPr lang="en-US" sz="2200" dirty="0">
                <a:solidFill>
                  <a:srgbClr val="FF0000"/>
                </a:solidFill>
              </a:rPr>
              <a:t>4-bytes</a:t>
            </a:r>
            <a:r>
              <a:rPr lang="en-US" sz="2200" dirty="0"/>
              <a:t> in 32-bit Unix, while it is </a:t>
            </a:r>
            <a:r>
              <a:rPr lang="en-US" sz="2200" dirty="0">
                <a:solidFill>
                  <a:srgbClr val="FF0000"/>
                </a:solidFill>
              </a:rPr>
              <a:t>8-bytes</a:t>
            </a:r>
            <a:r>
              <a:rPr lang="en-US" sz="2200" dirty="0"/>
              <a:t> in 64-bit </a:t>
            </a:r>
            <a:br>
              <a:rPr lang="en-US" sz="2200" dirty="0"/>
            </a:br>
            <a:r>
              <a:rPr lang="en-US" sz="2200" dirty="0"/>
              <a:t>Unix systems</a:t>
            </a:r>
          </a:p>
          <a:p>
            <a:pPr marL="1657350" lvl="4" indent="-342900">
              <a:defRPr/>
            </a:pPr>
            <a:endParaRPr lang="en-US" sz="2200" dirty="0"/>
          </a:p>
          <a:p>
            <a:pPr marL="742950" lvl="2" indent="-342900">
              <a:defRPr/>
            </a:pPr>
            <a:r>
              <a:rPr lang="en-US" sz="2200" dirty="0"/>
              <a:t>The format in which the data is stored differ</a:t>
            </a:r>
          </a:p>
          <a:p>
            <a:pPr marL="1200150" lvl="3" indent="-342900">
              <a:defRPr/>
            </a:pPr>
            <a:r>
              <a:rPr lang="en-US" sz="2200" dirty="0"/>
              <a:t>E.g., Intel stores data in little-endian format, while SPARC stores in </a:t>
            </a:r>
            <a:br>
              <a:rPr lang="en-US" sz="2200" dirty="0"/>
            </a:br>
            <a:r>
              <a:rPr lang="en-US" sz="2200" dirty="0"/>
              <a:t>big-endian format</a:t>
            </a:r>
          </a:p>
          <a:p>
            <a:pPr marL="1657350" lvl="4" indent="-342900">
              <a:defRPr/>
            </a:pPr>
            <a:endParaRPr lang="en-US" sz="1050" dirty="0"/>
          </a:p>
          <a:p>
            <a:pPr lvl="1">
              <a:buFontTx/>
              <a:buNone/>
              <a:defRPr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5FA23-2423-6240-A60B-AA5AD4D8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4673600"/>
            <a:ext cx="3911600" cy="1955800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0CAC0189-1661-6E42-B480-A8B885F2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9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588752" cy="4800600"/>
          </a:xfrm>
        </p:spPr>
        <p:txBody>
          <a:bodyPr/>
          <a:lstStyle/>
          <a:p>
            <a:pPr marL="342900" lvl="1" indent="-342900">
              <a:defRPr/>
            </a:pPr>
            <a:r>
              <a:rPr lang="en-US" sz="2600" dirty="0"/>
              <a:t>Computers in DSs often have different architectures and operating systems </a:t>
            </a:r>
          </a:p>
          <a:p>
            <a:pPr marL="742950" lvl="2" indent="-342900">
              <a:defRPr/>
            </a:pPr>
            <a:r>
              <a:rPr lang="en-US" sz="2200" dirty="0"/>
              <a:t>The size of the data-type differ</a:t>
            </a:r>
          </a:p>
          <a:p>
            <a:pPr marL="1200150" lvl="3" indent="-342900">
              <a:defRPr/>
            </a:pPr>
            <a:r>
              <a:rPr lang="en-US" sz="2200" dirty="0"/>
              <a:t>E.g., A </a:t>
            </a:r>
            <a:r>
              <a:rPr lang="en-US" sz="2200" i="1" dirty="0"/>
              <a:t>long </a:t>
            </a:r>
            <a:r>
              <a:rPr lang="en-US" sz="2200" dirty="0"/>
              <a:t>data-type is 4-bytes in 32-bit Unix, while it is 8-bytes in 64-bit </a:t>
            </a:r>
            <a:br>
              <a:rPr lang="en-US" sz="2200" dirty="0"/>
            </a:br>
            <a:r>
              <a:rPr lang="en-US" sz="2200" dirty="0"/>
              <a:t>Unix systems</a:t>
            </a:r>
          </a:p>
          <a:p>
            <a:pPr marL="1657350" lvl="4" indent="-342900">
              <a:defRPr/>
            </a:pPr>
            <a:endParaRPr lang="en-US" sz="2200" dirty="0"/>
          </a:p>
          <a:p>
            <a:pPr marL="742950" lvl="2" indent="-342900">
              <a:defRPr/>
            </a:pPr>
            <a:r>
              <a:rPr lang="en-US" sz="2200" dirty="0"/>
              <a:t>The format in which the data is stored differ</a:t>
            </a:r>
          </a:p>
          <a:p>
            <a:pPr marL="1200150" lvl="3" indent="-342900">
              <a:defRPr/>
            </a:pPr>
            <a:r>
              <a:rPr lang="en-US" sz="2200" dirty="0"/>
              <a:t>E.g., Intel stores data in little-endian format, while SPARC stores in </a:t>
            </a:r>
            <a:br>
              <a:rPr lang="en-US" sz="2200" dirty="0"/>
            </a:br>
            <a:r>
              <a:rPr lang="en-US" sz="2200" dirty="0"/>
              <a:t>big-endian format</a:t>
            </a:r>
          </a:p>
          <a:p>
            <a:pPr marL="1657350" lvl="4" indent="-342900">
              <a:defRPr/>
            </a:pPr>
            <a:endParaRPr lang="en-US" sz="1050" dirty="0"/>
          </a:p>
          <a:p>
            <a:pPr>
              <a:defRPr/>
            </a:pPr>
            <a:r>
              <a:rPr lang="en-US" sz="2600" dirty="0"/>
              <a:t>The client and server have to agree on how simple data is represented in the message</a:t>
            </a:r>
          </a:p>
          <a:p>
            <a:pPr lvl="1">
              <a:defRPr/>
            </a:pPr>
            <a:r>
              <a:rPr lang="en-US" sz="2200" dirty="0"/>
              <a:t>E.g., Format and size of data-types such as integer, char and float</a:t>
            </a:r>
          </a:p>
          <a:p>
            <a:pPr lvl="1"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1EDC0DD-9AB6-C744-9CEE-AE774D3C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1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in RPC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Parameter passing via marshaling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Procedure parameters and results have to be transferred over the network as bits</a:t>
            </a:r>
          </a:p>
          <a:p>
            <a:pPr lvl="4"/>
            <a:endParaRPr lang="en-US" alt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Data representation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Data representation has to be uniform</a:t>
            </a:r>
          </a:p>
          <a:p>
            <a:pPr lvl="2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Architecture of the sender and receiver machines may differ</a:t>
            </a:r>
          </a:p>
          <a:p>
            <a:pPr lvl="2"/>
            <a:endParaRPr lang="en-US" altLang="en-US" sz="2600" dirty="0"/>
          </a:p>
          <a:p>
            <a:r>
              <a:rPr lang="en-US" altLang="en-US" dirty="0">
                <a:solidFill>
                  <a:srgbClr val="0070C0"/>
                </a:solidFill>
              </a:rPr>
              <a:t>Failure Independence</a:t>
            </a:r>
          </a:p>
          <a:p>
            <a:pPr lvl="1"/>
            <a:r>
              <a:rPr lang="en-US" altLang="en-US" sz="2600" dirty="0"/>
              <a:t>Client and server might fail independently </a:t>
            </a:r>
          </a:p>
          <a:p>
            <a:pPr lvl="4"/>
            <a:endParaRPr lang="en-US" altLang="en-US" sz="16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441302FD-530D-D341-A12A-E0547B56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6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Failure Independence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283952" cy="4648200"/>
          </a:xfrm>
        </p:spPr>
        <p:txBody>
          <a:bodyPr/>
          <a:lstStyle/>
          <a:p>
            <a:pPr marL="342900" lvl="1" indent="-342900"/>
            <a:r>
              <a:rPr lang="en-US" altLang="en-US" sz="2800" dirty="0"/>
              <a:t>In the local case, the client and server live or die together </a:t>
            </a:r>
          </a:p>
          <a:p>
            <a:pPr marL="342900" lvl="1" indent="-342900"/>
            <a:endParaRPr lang="en-US" altLang="en-US" sz="2800" dirty="0"/>
          </a:p>
          <a:p>
            <a:pPr marL="342900" lvl="1" indent="-342900"/>
            <a:r>
              <a:rPr lang="en-US" altLang="en-US" sz="2800" dirty="0"/>
              <a:t>In the remote case, the client sees new </a:t>
            </a:r>
            <a:r>
              <a:rPr lang="en-US" altLang="en-US" sz="2800" i="1" dirty="0">
                <a:solidFill>
                  <a:srgbClr val="0070C0"/>
                </a:solidFill>
              </a:rPr>
              <a:t>failure types</a:t>
            </a:r>
            <a:endParaRPr lang="en-US" altLang="en-US" sz="2800" dirty="0"/>
          </a:p>
          <a:p>
            <a:pPr marL="742950" lvl="2" indent="-342900"/>
            <a:r>
              <a:rPr lang="en-US" altLang="en-US" sz="2600" dirty="0"/>
              <a:t>Network failure </a:t>
            </a:r>
          </a:p>
          <a:p>
            <a:pPr marL="742950" lvl="2" indent="-342900"/>
            <a:r>
              <a:rPr lang="en-US" altLang="en-US" sz="2600" dirty="0"/>
              <a:t>Server machine crash </a:t>
            </a:r>
          </a:p>
          <a:p>
            <a:pPr marL="742950" lvl="2" indent="-342900"/>
            <a:r>
              <a:rPr lang="en-US" altLang="en-US" sz="2600" dirty="0"/>
              <a:t>Server process crash </a:t>
            </a:r>
          </a:p>
          <a:p>
            <a:pPr marL="742950" lvl="2" indent="-342900"/>
            <a:endParaRPr lang="en-US" altLang="en-US" dirty="0"/>
          </a:p>
          <a:p>
            <a:pPr marL="342900" lvl="1" indent="-342900"/>
            <a:r>
              <a:rPr lang="en-US" altLang="en-US" sz="2800" dirty="0"/>
              <a:t>Thus, failure handling code has to be more thorough (and essentially more complex)</a:t>
            </a:r>
          </a:p>
          <a:p>
            <a:pPr marL="342900" lvl="1" indent="-342900"/>
            <a:endParaRPr lang="en-US" altLang="en-US" sz="20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2E72BD9-C7E3-EC43-9893-7AD782FC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505A975-4A4F-4F59-9A1C-E56C0634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dirty="0"/>
              <a:t>Today…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CF7890-BA4C-4174-8CA8-27ED98FB76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10668000" cy="4800600"/>
          </a:xfrm>
        </p:spPr>
        <p:txBody>
          <a:bodyPr>
            <a:normAutofit/>
          </a:bodyPr>
          <a:lstStyle/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Last Session: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Basic networking model 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Layered Protocols</a:t>
            </a:r>
          </a:p>
          <a:p>
            <a:pPr marL="1828800" lvl="4" indent="0" algn="just" eaLnBrk="1" hangingPunct="1">
              <a:buNone/>
              <a:defRPr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Today’s Session (Chapter 4.2, …,):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Middleware Layers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Announcement:</a:t>
            </a:r>
          </a:p>
          <a:p>
            <a:pPr lvl="1" algn="just">
              <a:buFont typeface="Wingdings" pitchFamily="2" charset="2"/>
              <a:buChar char="§"/>
              <a:defRPr/>
            </a:pPr>
            <a:r>
              <a:rPr lang="en-US" sz="2800" dirty="0">
                <a:solidFill>
                  <a:srgbClr val="FF0000"/>
                </a:solidFill>
              </a:rPr>
              <a:t>Midterm exam is on </a:t>
            </a:r>
            <a:r>
              <a:rPr lang="en-US" sz="2800" b="1" i="1" u="sng" dirty="0">
                <a:solidFill>
                  <a:srgbClr val="FF0000"/>
                </a:solidFill>
              </a:rPr>
              <a:t>Monday Feb 15 at 11:45 pm </a:t>
            </a:r>
          </a:p>
          <a:p>
            <a:pPr lvl="1" algn="just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2627F76-A432-8B42-B89A-219F6599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Remote Procedure Call Types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Remote procedure calls can be:</a:t>
            </a:r>
          </a:p>
          <a:p>
            <a:pPr lvl="1">
              <a:defRPr/>
            </a:pPr>
            <a:r>
              <a:rPr lang="en-US" dirty="0">
                <a:solidFill>
                  <a:srgbClr val="0070C0"/>
                </a:solidFill>
              </a:rPr>
              <a:t>Synchronous </a:t>
            </a:r>
          </a:p>
          <a:p>
            <a:pPr lvl="1">
              <a:defRPr/>
            </a:pPr>
            <a:r>
              <a:rPr lang="en-US" dirty="0">
                <a:solidFill>
                  <a:srgbClr val="0070C0"/>
                </a:solidFill>
              </a:rPr>
              <a:t>Asynchronous (or Deferred Synchronous)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EACAC08-2204-D24D-A79C-883D08B2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Synchronous vs. Asynchronous RPCs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283952" cy="4525963"/>
          </a:xfrm>
        </p:spPr>
        <p:txBody>
          <a:bodyPr/>
          <a:lstStyle/>
          <a:p>
            <a:r>
              <a:rPr lang="en-US" altLang="en-US" sz="2400" dirty="0"/>
              <a:t>An RPC with strict request-reply blocks the client until the server returns</a:t>
            </a:r>
          </a:p>
          <a:p>
            <a:pPr lvl="1"/>
            <a:r>
              <a:rPr lang="en-US" altLang="en-US" sz="2000" dirty="0"/>
              <a:t>Blocking wastes resources at the client</a:t>
            </a:r>
          </a:p>
          <a:p>
            <a:pPr lvl="4"/>
            <a:endParaRPr lang="en-US" altLang="en-US" sz="1200" dirty="0"/>
          </a:p>
          <a:p>
            <a:r>
              <a:rPr lang="en-US" altLang="en-US" sz="2400" dirty="0"/>
              <a:t>Asynchronous RPCs are used if the client does not need the result from server</a:t>
            </a:r>
          </a:p>
          <a:p>
            <a:pPr lvl="1"/>
            <a:r>
              <a:rPr lang="en-US" altLang="en-US" sz="2000" dirty="0"/>
              <a:t>The server immediately sends an ACK back to the client</a:t>
            </a:r>
          </a:p>
          <a:p>
            <a:pPr lvl="1"/>
            <a:r>
              <a:rPr lang="en-US" altLang="en-US" sz="2000" dirty="0"/>
              <a:t>The client continues the execution after an ACK from the server</a:t>
            </a:r>
          </a:p>
          <a:p>
            <a:endParaRPr lang="en-US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371600" y="6248400"/>
            <a:ext cx="3733800" cy="3048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Synchronous RPCs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8400" y="6248400"/>
            <a:ext cx="3352800" cy="3048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Asynchronous RPCs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41DCCD2-BBD1-4943-BF4D-97E238B3D702}"/>
              </a:ext>
            </a:extLst>
          </p:cNvPr>
          <p:cNvGrpSpPr/>
          <p:nvPr/>
        </p:nvGrpSpPr>
        <p:grpSpPr>
          <a:xfrm>
            <a:off x="1029873" y="4116215"/>
            <a:ext cx="4173436" cy="2146531"/>
            <a:chOff x="420273" y="1667635"/>
            <a:chExt cx="4173436" cy="2146531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C7A6D39-94D8-4FA5-B579-DEB826D65181}"/>
                </a:ext>
              </a:extLst>
            </p:cNvPr>
            <p:cNvCxnSpPr/>
            <p:nvPr/>
          </p:nvCxnSpPr>
          <p:spPr>
            <a:xfrm>
              <a:off x="762000" y="1981200"/>
              <a:ext cx="3810000" cy="158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BE3FFEC-313C-466C-BF41-88B4FE4EF011}"/>
                </a:ext>
              </a:extLst>
            </p:cNvPr>
            <p:cNvCxnSpPr/>
            <p:nvPr/>
          </p:nvCxnSpPr>
          <p:spPr>
            <a:xfrm>
              <a:off x="758667" y="3355008"/>
              <a:ext cx="3810000" cy="158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9DCDCA-1D05-4FE9-AFA2-A15D36826B8D}"/>
                </a:ext>
              </a:extLst>
            </p:cNvPr>
            <p:cNvSpPr txBox="1"/>
            <p:nvPr/>
          </p:nvSpPr>
          <p:spPr>
            <a:xfrm>
              <a:off x="420273" y="1720923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Client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9E7FAA9-A59B-4471-A4B4-274A24A70437}"/>
                </a:ext>
              </a:extLst>
            </p:cNvPr>
            <p:cNvSpPr txBox="1"/>
            <p:nvPr/>
          </p:nvSpPr>
          <p:spPr>
            <a:xfrm>
              <a:off x="420460" y="3083615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Server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D290B8A-86DB-4EB4-BDB2-2597AEBFEFC0}"/>
                </a:ext>
              </a:extLst>
            </p:cNvPr>
            <p:cNvCxnSpPr/>
            <p:nvPr/>
          </p:nvCxnSpPr>
          <p:spPr>
            <a:xfrm>
              <a:off x="1219200" y="1981200"/>
              <a:ext cx="838200" cy="1588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D2584-7785-4D5C-96EE-DFF878B1792B}"/>
                </a:ext>
              </a:extLst>
            </p:cNvPr>
            <p:cNvCxnSpPr>
              <a:cxnSpLocks/>
            </p:cNvCxnSpPr>
            <p:nvPr/>
          </p:nvCxnSpPr>
          <p:spPr>
            <a:xfrm>
              <a:off x="2067754" y="2025666"/>
              <a:ext cx="330200" cy="129792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stealth" w="med" len="lg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6DBEE89-C0F8-480D-824C-E8DBE1EAD98C}"/>
                </a:ext>
              </a:extLst>
            </p:cNvPr>
            <p:cNvCxnSpPr>
              <a:cxnSpLocks/>
            </p:cNvCxnSpPr>
            <p:nvPr/>
          </p:nvCxnSpPr>
          <p:spPr>
            <a:xfrm>
              <a:off x="2399127" y="3368576"/>
              <a:ext cx="663427" cy="2589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B30F8F5-DAE2-4683-9C8A-E6C921F9F3E1}"/>
                </a:ext>
              </a:extLst>
            </p:cNvPr>
            <p:cNvCxnSpPr/>
            <p:nvPr/>
          </p:nvCxnSpPr>
          <p:spPr>
            <a:xfrm>
              <a:off x="3352800" y="1981200"/>
              <a:ext cx="762000" cy="1588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78B14D-437D-4452-B060-E7E73A460CCD}"/>
                </a:ext>
              </a:extLst>
            </p:cNvPr>
            <p:cNvSpPr txBox="1"/>
            <p:nvPr/>
          </p:nvSpPr>
          <p:spPr>
            <a:xfrm>
              <a:off x="685800" y="2298562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call remote procedure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B9ED93C-9F5C-45DB-BCEA-AE2378F4C624}"/>
                </a:ext>
              </a:extLst>
            </p:cNvPr>
            <p:cNvCxnSpPr/>
            <p:nvPr/>
          </p:nvCxnSpPr>
          <p:spPr>
            <a:xfrm rot="5400000" flipH="1" flipV="1">
              <a:off x="1638300" y="2095500"/>
              <a:ext cx="381000" cy="3048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DBE0D57-408A-4E78-BCEC-4F98956416D9}"/>
                </a:ext>
              </a:extLst>
            </p:cNvPr>
            <p:cNvSpPr txBox="1"/>
            <p:nvPr/>
          </p:nvSpPr>
          <p:spPr>
            <a:xfrm>
              <a:off x="3715923" y="2189003"/>
              <a:ext cx="867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return from call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8F40E58-DDD7-45D6-A02F-B4D350152D89}"/>
                </a:ext>
              </a:extLst>
            </p:cNvPr>
            <p:cNvCxnSpPr/>
            <p:nvPr/>
          </p:nvCxnSpPr>
          <p:spPr>
            <a:xfrm rot="16200000" flipV="1">
              <a:off x="3390900" y="2095500"/>
              <a:ext cx="381000" cy="3048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C905E0-35F6-4F47-9780-B6FD8A3EE0FD}"/>
                </a:ext>
              </a:extLst>
            </p:cNvPr>
            <p:cNvSpPr txBox="1"/>
            <p:nvPr/>
          </p:nvSpPr>
          <p:spPr>
            <a:xfrm>
              <a:off x="2095500" y="1667635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wait for result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09878E8-CBB3-4647-9DC1-277D01E1580C}"/>
                </a:ext>
              </a:extLst>
            </p:cNvPr>
            <p:cNvSpPr txBox="1"/>
            <p:nvPr/>
          </p:nvSpPr>
          <p:spPr>
            <a:xfrm>
              <a:off x="1030026" y="3378678"/>
              <a:ext cx="33133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call local procedure and return results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14B6B1-6882-405C-BAE4-275986CF9CE5}"/>
                </a:ext>
              </a:extLst>
            </p:cNvPr>
            <p:cNvSpPr txBox="1"/>
            <p:nvPr/>
          </p:nvSpPr>
          <p:spPr>
            <a:xfrm>
              <a:off x="1583423" y="2657585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request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C66EF6F-CF76-4D1B-93EF-205EDA957B58}"/>
                </a:ext>
              </a:extLst>
            </p:cNvPr>
            <p:cNvSpPr txBox="1"/>
            <p:nvPr/>
          </p:nvSpPr>
          <p:spPr>
            <a:xfrm>
              <a:off x="3162301" y="265755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reply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EA25FB7-B526-4D30-BE74-4FB8A60D9336}"/>
                </a:ext>
              </a:extLst>
            </p:cNvPr>
            <p:cNvCxnSpPr/>
            <p:nvPr/>
          </p:nvCxnSpPr>
          <p:spPr>
            <a:xfrm>
              <a:off x="4103728" y="3475612"/>
              <a:ext cx="4572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2B5B4D7-A53B-4C32-9F14-CB4AC287DFAB}"/>
                </a:ext>
              </a:extLst>
            </p:cNvPr>
            <p:cNvSpPr txBox="1"/>
            <p:nvPr/>
          </p:nvSpPr>
          <p:spPr>
            <a:xfrm>
              <a:off x="4027528" y="347561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time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BD0BFC-DC1A-4322-A2D6-C8618D6BC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0384" y="2014571"/>
              <a:ext cx="297178" cy="1320111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stealth" w="med" len="lg"/>
            </a:ln>
            <a:effectLst/>
          </p:spPr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D60A6CA-86E9-4FAA-851A-416C103ED52F}"/>
              </a:ext>
            </a:extLst>
          </p:cNvPr>
          <p:cNvGrpSpPr/>
          <p:nvPr/>
        </p:nvGrpSpPr>
        <p:grpSpPr>
          <a:xfrm>
            <a:off x="5787833" y="4097054"/>
            <a:ext cx="4191000" cy="2122186"/>
            <a:chOff x="4343400" y="3883110"/>
            <a:chExt cx="4191000" cy="2122186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842429E-E834-4478-84CA-DF5904918B27}"/>
                </a:ext>
              </a:extLst>
            </p:cNvPr>
            <p:cNvCxnSpPr/>
            <p:nvPr/>
          </p:nvCxnSpPr>
          <p:spPr>
            <a:xfrm>
              <a:off x="4724400" y="4191000"/>
              <a:ext cx="3810000" cy="158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E761199-6252-495E-B2BD-37135B5BE0C7}"/>
                </a:ext>
              </a:extLst>
            </p:cNvPr>
            <p:cNvCxnSpPr/>
            <p:nvPr/>
          </p:nvCxnSpPr>
          <p:spPr>
            <a:xfrm>
              <a:off x="4718398" y="5605176"/>
              <a:ext cx="3810000" cy="158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A14AC1-1BAC-4EEE-AF52-25A0C9B3123B}"/>
                </a:ext>
              </a:extLst>
            </p:cNvPr>
            <p:cNvSpPr txBox="1"/>
            <p:nvPr/>
          </p:nvSpPr>
          <p:spPr>
            <a:xfrm>
              <a:off x="4343400" y="3886200"/>
              <a:ext cx="6524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client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5958A3F-B068-4FF4-BB79-A80477F597EF}"/>
                </a:ext>
              </a:extLst>
            </p:cNvPr>
            <p:cNvSpPr txBox="1"/>
            <p:nvPr/>
          </p:nvSpPr>
          <p:spPr>
            <a:xfrm>
              <a:off x="4343400" y="5410200"/>
              <a:ext cx="716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server</a:t>
              </a: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C01727F-931D-435F-8329-611676C5A8A1}"/>
                </a:ext>
              </a:extLst>
            </p:cNvPr>
            <p:cNvCxnSpPr/>
            <p:nvPr/>
          </p:nvCxnSpPr>
          <p:spPr>
            <a:xfrm>
              <a:off x="5181600" y="4191000"/>
              <a:ext cx="838200" cy="1588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A6C9196-0482-4700-BC4F-78C204E0A862}"/>
                </a:ext>
              </a:extLst>
            </p:cNvPr>
            <p:cNvCxnSpPr>
              <a:cxnSpLocks/>
            </p:cNvCxnSpPr>
            <p:nvPr/>
          </p:nvCxnSpPr>
          <p:spPr>
            <a:xfrm>
              <a:off x="6019800" y="4243466"/>
              <a:ext cx="318215" cy="1358566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stealth" w="med" len="lg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B707BA4-AD8A-4006-BC2E-E6154F81C877}"/>
                </a:ext>
              </a:extLst>
            </p:cNvPr>
            <p:cNvCxnSpPr/>
            <p:nvPr/>
          </p:nvCxnSpPr>
          <p:spPr>
            <a:xfrm>
              <a:off x="6394642" y="5602032"/>
              <a:ext cx="609600" cy="1588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0C9DAE9-5392-4C6E-97FF-93F4D464B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3769" y="4232274"/>
              <a:ext cx="309825" cy="1325948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stealth" w="med" len="lg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21C7CA9-FCC0-43E6-AD71-8D503D1EC150}"/>
                </a:ext>
              </a:extLst>
            </p:cNvPr>
            <p:cNvCxnSpPr/>
            <p:nvPr/>
          </p:nvCxnSpPr>
          <p:spPr>
            <a:xfrm>
              <a:off x="6705600" y="4191000"/>
              <a:ext cx="762000" cy="1588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2F9C8E0-F2DC-4D2B-BA55-451F6E20951E}"/>
                </a:ext>
              </a:extLst>
            </p:cNvPr>
            <p:cNvSpPr txBox="1"/>
            <p:nvPr/>
          </p:nvSpPr>
          <p:spPr>
            <a:xfrm>
              <a:off x="4717762" y="4368784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call remote procedure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69C7F4A-95C1-4B95-B8FF-6E8F500D69A8}"/>
                </a:ext>
              </a:extLst>
            </p:cNvPr>
            <p:cNvCxnSpPr/>
            <p:nvPr/>
          </p:nvCxnSpPr>
          <p:spPr>
            <a:xfrm rot="5400000" flipH="1" flipV="1">
              <a:off x="5600700" y="4305300"/>
              <a:ext cx="381000" cy="3048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2944920-B97B-4ED2-AEF1-F5C9E5A6945A}"/>
                </a:ext>
              </a:extLst>
            </p:cNvPr>
            <p:cNvSpPr txBox="1"/>
            <p:nvPr/>
          </p:nvSpPr>
          <p:spPr>
            <a:xfrm>
              <a:off x="7070253" y="4371543"/>
              <a:ext cx="875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return from call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DAC9C6B9-6AD7-4835-A68B-7614A3F3F08E}"/>
                </a:ext>
              </a:extLst>
            </p:cNvPr>
            <p:cNvCxnSpPr/>
            <p:nvPr/>
          </p:nvCxnSpPr>
          <p:spPr>
            <a:xfrm rot="16200000" flipV="1">
              <a:off x="6743700" y="4305300"/>
              <a:ext cx="381000" cy="3048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D3D23F6-A5F6-48AE-AE89-2363B7FE57F9}"/>
                </a:ext>
              </a:extLst>
            </p:cNvPr>
            <p:cNvSpPr txBox="1"/>
            <p:nvPr/>
          </p:nvSpPr>
          <p:spPr>
            <a:xfrm>
              <a:off x="5558081" y="3883110"/>
              <a:ext cx="198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wait for acceptance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2CA5A44-DE7D-42BF-A307-1B215E6054EB}"/>
                </a:ext>
              </a:extLst>
            </p:cNvPr>
            <p:cNvSpPr txBox="1"/>
            <p:nvPr/>
          </p:nvSpPr>
          <p:spPr>
            <a:xfrm>
              <a:off x="5859695" y="557919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call local procedure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BD7D865-8768-473A-ACEE-76FD884CA791}"/>
                </a:ext>
              </a:extLst>
            </p:cNvPr>
            <p:cNvSpPr txBox="1"/>
            <p:nvPr/>
          </p:nvSpPr>
          <p:spPr>
            <a:xfrm>
              <a:off x="5486400" y="5026317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request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16EAF2-F4F7-4B0C-A237-592AEDF05CB2}"/>
                </a:ext>
              </a:extLst>
            </p:cNvPr>
            <p:cNvSpPr txBox="1"/>
            <p:nvPr/>
          </p:nvSpPr>
          <p:spPr>
            <a:xfrm>
              <a:off x="6450061" y="5032156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accept request</a:t>
              </a:r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D30430F5-BB2C-4D37-94F4-7157EC537D59}"/>
                </a:ext>
              </a:extLst>
            </p:cNvPr>
            <p:cNvCxnSpPr/>
            <p:nvPr/>
          </p:nvCxnSpPr>
          <p:spPr>
            <a:xfrm>
              <a:off x="7946196" y="5705188"/>
              <a:ext cx="4572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E6692AA-5048-4339-9C24-AAA7E3651321}"/>
                </a:ext>
              </a:extLst>
            </p:cNvPr>
            <p:cNvSpPr txBox="1"/>
            <p:nvPr/>
          </p:nvSpPr>
          <p:spPr>
            <a:xfrm>
              <a:off x="7873676" y="56667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time</a:t>
              </a:r>
            </a:p>
          </p:txBody>
        </p:sp>
      </p:grpSp>
      <p:sp>
        <p:nvSpPr>
          <p:cNvPr id="46" name="Slide Number Placeholder 6">
            <a:extLst>
              <a:ext uri="{FF2B5EF4-FFF2-40B4-BE49-F238E27FC236}">
                <a16:creationId xmlns:a16="http://schemas.microsoft.com/office/drawing/2014/main" id="{2AE45C88-6110-9742-968B-F7754627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Deferred Synchronous RPCs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512552" cy="4525963"/>
          </a:xfrm>
        </p:spPr>
        <p:txBody>
          <a:bodyPr/>
          <a:lstStyle/>
          <a:p>
            <a:r>
              <a:rPr lang="en-US" altLang="en-US" sz="2400" dirty="0"/>
              <a:t>Asynchronous RPC is also useful when a client wants the results, but does not want to be blocked until the call finishes</a:t>
            </a:r>
          </a:p>
          <a:p>
            <a:pPr lvl="3"/>
            <a:endParaRPr lang="en-US" altLang="en-US" sz="1200" dirty="0"/>
          </a:p>
          <a:p>
            <a:r>
              <a:rPr lang="en-US" altLang="en-US" sz="2400" dirty="0"/>
              <a:t>Client uses </a:t>
            </a:r>
            <a:r>
              <a:rPr lang="en-US" altLang="en-US" sz="2400" i="1" dirty="0"/>
              <a:t>deferred synchronous </a:t>
            </a:r>
            <a:r>
              <a:rPr lang="en-US" altLang="en-US" sz="2400" dirty="0"/>
              <a:t>RPCs</a:t>
            </a:r>
          </a:p>
          <a:p>
            <a:pPr lvl="1"/>
            <a:r>
              <a:rPr lang="en-US" altLang="en-US" sz="2000" dirty="0"/>
              <a:t>Single request-response RPC is split into two RPCs</a:t>
            </a:r>
          </a:p>
          <a:p>
            <a:pPr lvl="1"/>
            <a:r>
              <a:rPr lang="en-US" altLang="en-US" sz="2000" dirty="0"/>
              <a:t>First, client triggers an asynchronous RPC on server</a:t>
            </a:r>
          </a:p>
          <a:p>
            <a:pPr lvl="1"/>
            <a:r>
              <a:rPr lang="en-US" altLang="en-US" sz="2000" dirty="0"/>
              <a:t>Second, on completion, server calls-back client to deliver the results</a:t>
            </a:r>
          </a:p>
          <a:p>
            <a:pPr lvl="1"/>
            <a:endParaRPr lang="en-US" alt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30F609-DB5F-4084-8F4F-21ECCB85AC07}"/>
              </a:ext>
            </a:extLst>
          </p:cNvPr>
          <p:cNvGrpSpPr/>
          <p:nvPr/>
        </p:nvGrpSpPr>
        <p:grpSpPr>
          <a:xfrm>
            <a:off x="1979617" y="4382867"/>
            <a:ext cx="7741458" cy="2398933"/>
            <a:chOff x="401729" y="3231669"/>
            <a:chExt cx="7741458" cy="239893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DBEB725-CC83-4E0C-9212-D351025A1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129" y="3530025"/>
              <a:ext cx="6411290" cy="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00DFD7-11AA-4346-9726-3DF2489821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6362" y="4942584"/>
              <a:ext cx="640705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EDE3C2-E197-4E39-BB5C-B35FBC8B37CA}"/>
                </a:ext>
              </a:extLst>
            </p:cNvPr>
            <p:cNvSpPr txBox="1"/>
            <p:nvPr/>
          </p:nvSpPr>
          <p:spPr>
            <a:xfrm>
              <a:off x="452529" y="3364925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client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C1446B-89A0-470D-A62A-B49F47225517}"/>
                </a:ext>
              </a:extLst>
            </p:cNvPr>
            <p:cNvSpPr txBox="1"/>
            <p:nvPr/>
          </p:nvSpPr>
          <p:spPr>
            <a:xfrm>
              <a:off x="401729" y="477039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server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54E199-40D8-4B52-989C-AD4E4F735BB5}"/>
                </a:ext>
              </a:extLst>
            </p:cNvPr>
            <p:cNvCxnSpPr/>
            <p:nvPr/>
          </p:nvCxnSpPr>
          <p:spPr>
            <a:xfrm>
              <a:off x="1519329" y="3530025"/>
              <a:ext cx="838200" cy="158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5411DBE-0D80-4C90-A770-66E33EBD1511}"/>
                </a:ext>
              </a:extLst>
            </p:cNvPr>
            <p:cNvCxnSpPr>
              <a:cxnSpLocks/>
            </p:cNvCxnSpPr>
            <p:nvPr/>
          </p:nvCxnSpPr>
          <p:spPr>
            <a:xfrm>
              <a:off x="2346073" y="3582007"/>
              <a:ext cx="370409" cy="1319459"/>
            </a:xfrm>
            <a:prstGeom prst="line">
              <a:avLst/>
            </a:prstGeom>
            <a:ln w="28575"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161ABD-CA3E-4823-B8F5-71DCDF319562}"/>
                </a:ext>
              </a:extLst>
            </p:cNvPr>
            <p:cNvCxnSpPr/>
            <p:nvPr/>
          </p:nvCxnSpPr>
          <p:spPr>
            <a:xfrm>
              <a:off x="2742762" y="4944172"/>
              <a:ext cx="2519271" cy="158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43F861-3973-4DE2-B2B0-55C1A432B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6902" y="3578444"/>
              <a:ext cx="300567" cy="1312333"/>
            </a:xfrm>
            <a:prstGeom prst="line">
              <a:avLst/>
            </a:prstGeom>
            <a:ln w="28575"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001197-C9E6-48D9-A79C-CD8D41FA53AA}"/>
                </a:ext>
              </a:extLst>
            </p:cNvPr>
            <p:cNvCxnSpPr>
              <a:cxnSpLocks/>
            </p:cNvCxnSpPr>
            <p:nvPr/>
          </p:nvCxnSpPr>
          <p:spPr>
            <a:xfrm>
              <a:off x="3047469" y="3531613"/>
              <a:ext cx="246635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4D46EA-ED25-486B-AD44-9D716B11B317}"/>
                </a:ext>
              </a:extLst>
            </p:cNvPr>
            <p:cNvSpPr txBox="1"/>
            <p:nvPr/>
          </p:nvSpPr>
          <p:spPr>
            <a:xfrm>
              <a:off x="1041909" y="3856802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call remote procedure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DDA425-A292-4DB6-9F70-F779EF188D5C}"/>
                </a:ext>
              </a:extLst>
            </p:cNvPr>
            <p:cNvCxnSpPr/>
            <p:nvPr/>
          </p:nvCxnSpPr>
          <p:spPr>
            <a:xfrm rot="5400000" flipH="1" flipV="1">
              <a:off x="1938429" y="3644325"/>
              <a:ext cx="3810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DEDDCD-1DD1-47E8-AF33-573C82CF8F15}"/>
                </a:ext>
              </a:extLst>
            </p:cNvPr>
            <p:cNvSpPr txBox="1"/>
            <p:nvPr/>
          </p:nvSpPr>
          <p:spPr>
            <a:xfrm>
              <a:off x="3402537" y="3750324"/>
              <a:ext cx="762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return from call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14DC3F5-98F3-470A-A743-80CA27FED64A}"/>
                </a:ext>
              </a:extLst>
            </p:cNvPr>
            <p:cNvCxnSpPr/>
            <p:nvPr/>
          </p:nvCxnSpPr>
          <p:spPr>
            <a:xfrm rot="16200000" flipV="1">
              <a:off x="3081429" y="3644325"/>
              <a:ext cx="3810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3DB0CC-59B1-464D-91A6-6D13CDEDC1EF}"/>
                </a:ext>
              </a:extLst>
            </p:cNvPr>
            <p:cNvSpPr txBox="1"/>
            <p:nvPr/>
          </p:nvSpPr>
          <p:spPr>
            <a:xfrm>
              <a:off x="1976529" y="3241350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wait for acceptance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281680-B396-4590-9A07-DC45F0DDE075}"/>
                </a:ext>
              </a:extLst>
            </p:cNvPr>
            <p:cNvSpPr txBox="1"/>
            <p:nvPr/>
          </p:nvSpPr>
          <p:spPr>
            <a:xfrm>
              <a:off x="2052729" y="4939362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call local procedure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225825-36B6-4F70-9A04-E7800F5E5656}"/>
                </a:ext>
              </a:extLst>
            </p:cNvPr>
            <p:cNvSpPr txBox="1"/>
            <p:nvPr/>
          </p:nvSpPr>
          <p:spPr>
            <a:xfrm>
              <a:off x="1932345" y="4482708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request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C295D4-BCC9-46D5-89A4-EAF02BFCBAEE}"/>
                </a:ext>
              </a:extLst>
            </p:cNvPr>
            <p:cNvSpPr txBox="1"/>
            <p:nvPr/>
          </p:nvSpPr>
          <p:spPr>
            <a:xfrm>
              <a:off x="2823634" y="4482483"/>
              <a:ext cx="167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accept request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B3AA588-AB50-429B-9C72-272635C836F7}"/>
                </a:ext>
              </a:extLst>
            </p:cNvPr>
            <p:cNvCxnSpPr/>
            <p:nvPr/>
          </p:nvCxnSpPr>
          <p:spPr>
            <a:xfrm>
              <a:off x="7644868" y="4945760"/>
              <a:ext cx="457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43FEBE-CC7B-4C15-9D6C-FAC3B3FE788A}"/>
                </a:ext>
              </a:extLst>
            </p:cNvPr>
            <p:cNvSpPr txBox="1"/>
            <p:nvPr/>
          </p:nvSpPr>
          <p:spPr>
            <a:xfrm>
              <a:off x="7620287" y="4945760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6EBDE7F-FA80-48AA-BC3E-E674C1987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2669" y="3584794"/>
              <a:ext cx="264583" cy="1286933"/>
            </a:xfrm>
            <a:prstGeom prst="line">
              <a:avLst/>
            </a:prstGeom>
            <a:ln w="28575"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9A246E3-5391-430D-930D-6060B9C92DB0}"/>
                </a:ext>
              </a:extLst>
            </p:cNvPr>
            <p:cNvCxnSpPr>
              <a:cxnSpLocks/>
            </p:cNvCxnSpPr>
            <p:nvPr/>
          </p:nvCxnSpPr>
          <p:spPr>
            <a:xfrm>
              <a:off x="5581118" y="3606225"/>
              <a:ext cx="333902" cy="1284552"/>
            </a:xfrm>
            <a:prstGeom prst="line">
              <a:avLst/>
            </a:prstGeom>
            <a:ln w="28575"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4BBF0-C261-491B-8436-8CC1A2094511}"/>
                </a:ext>
              </a:extLst>
            </p:cNvPr>
            <p:cNvSpPr txBox="1"/>
            <p:nvPr/>
          </p:nvSpPr>
          <p:spPr>
            <a:xfrm>
              <a:off x="4746712" y="3231669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interrupt client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B52004-AF16-43BB-86AC-5DB7F40E0A0C}"/>
                </a:ext>
              </a:extLst>
            </p:cNvPr>
            <p:cNvSpPr txBox="1"/>
            <p:nvPr/>
          </p:nvSpPr>
          <p:spPr>
            <a:xfrm>
              <a:off x="4648200" y="398722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return results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CC453-182D-457E-8853-8EF8DD518101}"/>
                </a:ext>
              </a:extLst>
            </p:cNvPr>
            <p:cNvSpPr txBox="1"/>
            <p:nvPr/>
          </p:nvSpPr>
          <p:spPr>
            <a:xfrm>
              <a:off x="5791200" y="3987225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acknowledge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AC0739-614A-4D83-AAC0-B43E3403E98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0" y="4940059"/>
              <a:ext cx="129593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2838C3-1952-4269-9D7D-5E93DFA4FD9F}"/>
                </a:ext>
              </a:extLst>
            </p:cNvPr>
            <p:cNvCxnSpPr/>
            <p:nvPr/>
          </p:nvCxnSpPr>
          <p:spPr>
            <a:xfrm>
              <a:off x="5610755" y="3532403"/>
              <a:ext cx="1600200" cy="158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E4E88-33A6-4280-8E7B-F35B87A5339D}"/>
                </a:ext>
              </a:extLst>
            </p:cNvPr>
            <p:cNvSpPr txBox="1"/>
            <p:nvPr/>
          </p:nvSpPr>
          <p:spPr>
            <a:xfrm>
              <a:off x="5308810" y="5168937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call client with asynchronous RPC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B7CC90-89AA-4F1E-8353-46F7903C6803}"/>
                </a:ext>
              </a:extLst>
            </p:cNvPr>
            <p:cNvCxnSpPr/>
            <p:nvPr/>
          </p:nvCxnSpPr>
          <p:spPr>
            <a:xfrm rot="16200000" flipV="1">
              <a:off x="5221066" y="4994392"/>
              <a:ext cx="228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8ED32AA-4CE4-4A70-8D28-F07FD009FA3C}"/>
              </a:ext>
            </a:extLst>
          </p:cNvPr>
          <p:cNvCxnSpPr>
            <a:cxnSpLocks/>
          </p:cNvCxnSpPr>
          <p:nvPr/>
        </p:nvCxnSpPr>
        <p:spPr>
          <a:xfrm>
            <a:off x="7057579" y="4591604"/>
            <a:ext cx="71437" cy="6985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C5FFD8F4-60BD-2740-B724-A1C2A409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7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Remote Method Invocation (RMI)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283952" cy="5029200"/>
          </a:xfrm>
        </p:spPr>
        <p:txBody>
          <a:bodyPr/>
          <a:lstStyle/>
          <a:p>
            <a:r>
              <a:rPr lang="en-US" altLang="en-US" dirty="0"/>
              <a:t>RMI is similar to RPC, but in a world of distributed objects</a:t>
            </a:r>
          </a:p>
          <a:p>
            <a:pPr lvl="1"/>
            <a:r>
              <a:rPr lang="en-US" altLang="en-US" sz="2600" dirty="0"/>
              <a:t>The programmer can use the full expressive power of object-oriented programming</a:t>
            </a:r>
          </a:p>
          <a:p>
            <a:pPr lvl="1"/>
            <a:r>
              <a:rPr lang="en-US" altLang="en-US" sz="2600" dirty="0"/>
              <a:t>RMI not only allows to pass value parameters, but also pass object references</a:t>
            </a:r>
          </a:p>
          <a:p>
            <a:pPr lvl="1"/>
            <a:endParaRPr lang="en-US" altLang="en-US" sz="2600" dirty="0"/>
          </a:p>
          <a:p>
            <a:r>
              <a:rPr lang="en-US" altLang="en-US" dirty="0"/>
              <a:t>In RMI, a calling object can invoke a method on a potentially remote object</a:t>
            </a:r>
          </a:p>
          <a:p>
            <a:pPr lvl="4"/>
            <a:endParaRPr lang="en-US" altLang="en-US" dirty="0"/>
          </a:p>
          <a:p>
            <a:endParaRPr lang="en-US" altLang="en-US" sz="30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82D67D0-5432-4440-9BEF-E35D6CC8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Remote Objects and Supporting Modules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131552" cy="5029200"/>
          </a:xfrm>
        </p:spPr>
        <p:txBody>
          <a:bodyPr/>
          <a:lstStyle/>
          <a:p>
            <a:r>
              <a:rPr lang="en-US" altLang="en-US" dirty="0"/>
              <a:t>In RMI, objects whose methods can be invoked remotely are known as “</a:t>
            </a:r>
            <a:r>
              <a:rPr lang="en-US" altLang="en-US" i="1" dirty="0">
                <a:solidFill>
                  <a:srgbClr val="0070C0"/>
                </a:solidFill>
              </a:rPr>
              <a:t>remote objects</a:t>
            </a:r>
            <a:r>
              <a:rPr lang="en-US" altLang="en-US" dirty="0"/>
              <a:t>”</a:t>
            </a:r>
          </a:p>
          <a:p>
            <a:pPr lvl="1"/>
            <a:r>
              <a:rPr lang="en-US" altLang="en-US" dirty="0"/>
              <a:t>Remote objects implement remote interfaces</a:t>
            </a:r>
          </a:p>
          <a:p>
            <a:pPr lvl="1">
              <a:buFontTx/>
              <a:buNone/>
            </a:pPr>
            <a:endParaRPr lang="en-US" altLang="en-US" sz="2000" dirty="0"/>
          </a:p>
          <a:p>
            <a:r>
              <a:rPr lang="en-US" altLang="en-US" dirty="0"/>
              <a:t>During any method call, the system has to resolve whether the method is being called on a local or a remote object</a:t>
            </a:r>
          </a:p>
          <a:p>
            <a:pPr lvl="1"/>
            <a:r>
              <a:rPr lang="en-US" altLang="en-US" dirty="0"/>
              <a:t>Local calls should be called on a local object</a:t>
            </a:r>
          </a:p>
          <a:p>
            <a:pPr lvl="1"/>
            <a:r>
              <a:rPr lang="en-US" altLang="en-US" dirty="0"/>
              <a:t>Remote calls should be called via remote method invocation</a:t>
            </a:r>
          </a:p>
          <a:p>
            <a:pPr lvl="1"/>
            <a:r>
              <a:rPr lang="en-US" altLang="en-US" i="1" dirty="0"/>
              <a:t>Remote Reference Module </a:t>
            </a:r>
            <a:r>
              <a:rPr lang="en-US" altLang="en-US" dirty="0"/>
              <a:t>is responsible for translating between local and remote object references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B13595B-15A9-AF4A-A52E-2BD31173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1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RMI Control Flow</a:t>
            </a:r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7391400" y="2133600"/>
            <a:ext cx="3124200" cy="3124200"/>
            <a:chOff x="6025148" y="3962400"/>
            <a:chExt cx="2356853" cy="2057400"/>
          </a:xfrm>
        </p:grpSpPr>
        <p:sp>
          <p:nvSpPr>
            <p:cNvPr id="5" name="Rectangle 4"/>
            <p:cNvSpPr/>
            <p:nvPr/>
          </p:nvSpPr>
          <p:spPr>
            <a:xfrm>
              <a:off x="6025148" y="3962400"/>
              <a:ext cx="2356853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6025148" y="3962400"/>
              <a:ext cx="2356853" cy="35126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Machine B – Server</a:t>
              </a:r>
            </a:p>
          </p:txBody>
        </p:sp>
      </p:grpSp>
      <p:sp>
        <p:nvSpPr>
          <p:cNvPr id="7" name="Oval 6"/>
          <p:cNvSpPr/>
          <p:nvPr/>
        </p:nvSpPr>
        <p:spPr>
          <a:xfrm>
            <a:off x="7467600" y="3048000"/>
            <a:ext cx="2971800" cy="1905000"/>
          </a:xfrm>
          <a:prstGeom prst="ellipse">
            <a:avLst/>
          </a:prstGeom>
          <a:solidFill>
            <a:schemeClr val="accent3">
              <a:lumMod val="85000"/>
              <a:alpha val="2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32773" name="Group 7"/>
          <p:cNvGrpSpPr>
            <a:grpSpLocks/>
          </p:cNvGrpSpPr>
          <p:nvPr/>
        </p:nvGrpSpPr>
        <p:grpSpPr bwMode="auto">
          <a:xfrm>
            <a:off x="1828800" y="2133600"/>
            <a:ext cx="2971800" cy="3124200"/>
            <a:chOff x="5105400" y="3962400"/>
            <a:chExt cx="2366434" cy="2057400"/>
          </a:xfrm>
        </p:grpSpPr>
        <p:sp>
          <p:nvSpPr>
            <p:cNvPr id="9" name="Rectangle 8"/>
            <p:cNvSpPr/>
            <p:nvPr/>
          </p:nvSpPr>
          <p:spPr>
            <a:xfrm>
              <a:off x="5105400" y="3962400"/>
              <a:ext cx="2366434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105400" y="3962400"/>
              <a:ext cx="2366434" cy="30840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Machine A – Client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1905000" y="3124200"/>
            <a:ext cx="2819400" cy="1828800"/>
          </a:xfrm>
          <a:prstGeom prst="ellipse">
            <a:avLst/>
          </a:prstGeom>
          <a:solidFill>
            <a:schemeClr val="accent3">
              <a:lumMod val="85000"/>
              <a:alpha val="2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419600" y="3733800"/>
            <a:ext cx="3352800" cy="152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7" name="Flowchart: Alternate Process 16"/>
          <p:cNvSpPr/>
          <p:nvPr/>
        </p:nvSpPr>
        <p:spPr>
          <a:xfrm>
            <a:off x="3124200" y="3352800"/>
            <a:ext cx="838200" cy="6858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/>
              <a:t>Proxy for B</a:t>
            </a:r>
          </a:p>
        </p:txBody>
      </p:sp>
      <p:sp>
        <p:nvSpPr>
          <p:cNvPr id="18" name="Flowchart: Alternate Process 17"/>
          <p:cNvSpPr/>
          <p:nvPr/>
        </p:nvSpPr>
        <p:spPr>
          <a:xfrm>
            <a:off x="4114800" y="3657600"/>
            <a:ext cx="304800" cy="685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24200" y="266700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Communication Module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0" y="274320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Communication Module</a:t>
            </a:r>
          </a:p>
        </p:txBody>
      </p:sp>
      <p:sp>
        <p:nvSpPr>
          <p:cNvPr id="23" name="Flowchart: Alternate Process 22"/>
          <p:cNvSpPr/>
          <p:nvPr/>
        </p:nvSpPr>
        <p:spPr>
          <a:xfrm>
            <a:off x="7772400" y="3657600"/>
            <a:ext cx="304800" cy="685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" name="Flowchart: Alternate Process 23"/>
          <p:cNvSpPr/>
          <p:nvPr/>
        </p:nvSpPr>
        <p:spPr>
          <a:xfrm>
            <a:off x="8229600" y="3200400"/>
            <a:ext cx="1333500" cy="76200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Skeleton and Dispatcher for B’s class</a:t>
            </a:r>
          </a:p>
        </p:txBody>
      </p:sp>
      <p:cxnSp>
        <p:nvCxnSpPr>
          <p:cNvPr id="28" name="Straight Arrow Connector 27"/>
          <p:cNvCxnSpPr>
            <a:stCxn id="18" idx="0"/>
            <a:endCxn id="19" idx="2"/>
          </p:cNvCxnSpPr>
          <p:nvPr/>
        </p:nvCxnSpPr>
        <p:spPr>
          <a:xfrm flipH="1" flipV="1">
            <a:off x="3924300" y="3048000"/>
            <a:ext cx="342900" cy="6096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0"/>
          </p:cNvCxnSpPr>
          <p:nvPr/>
        </p:nvCxnSpPr>
        <p:spPr>
          <a:xfrm flipH="1" flipV="1">
            <a:off x="7772400" y="3124200"/>
            <a:ext cx="152400" cy="5334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410200" y="3363914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70C0"/>
                </a:solidFill>
              </a:rPr>
              <a:t>Request</a:t>
            </a:r>
          </a:p>
        </p:txBody>
      </p:sp>
      <p:sp>
        <p:nvSpPr>
          <p:cNvPr id="34" name="Right Arrow 33"/>
          <p:cNvSpPr/>
          <p:nvPr/>
        </p:nvSpPr>
        <p:spPr>
          <a:xfrm rot="10800000">
            <a:off x="4419600" y="4038600"/>
            <a:ext cx="3352800" cy="152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334000" y="41910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Response</a:t>
            </a:r>
          </a:p>
        </p:txBody>
      </p:sp>
      <p:sp>
        <p:nvSpPr>
          <p:cNvPr id="43" name="Flowchart: Alternate Process 42"/>
          <p:cNvSpPr/>
          <p:nvPr/>
        </p:nvSpPr>
        <p:spPr>
          <a:xfrm>
            <a:off x="9296400" y="4038600"/>
            <a:ext cx="914400" cy="5334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Remote </a:t>
            </a:r>
            <a:r>
              <a:rPr lang="en-US" sz="1400" dirty="0" err="1"/>
              <a:t>Obj</a:t>
            </a:r>
            <a:r>
              <a:rPr lang="en-US" sz="1400" dirty="0"/>
              <a:t> B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2133600" y="3581400"/>
            <a:ext cx="838200" cy="381000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 err="1"/>
              <a:t>Obj</a:t>
            </a:r>
            <a:r>
              <a:rPr lang="en-US" sz="1600" dirty="0"/>
              <a:t> A</a:t>
            </a:r>
          </a:p>
        </p:txBody>
      </p:sp>
      <p:sp>
        <p:nvSpPr>
          <p:cNvPr id="49" name="Flowchart: Alternate Process 48"/>
          <p:cNvSpPr/>
          <p:nvPr/>
        </p:nvSpPr>
        <p:spPr>
          <a:xfrm>
            <a:off x="2743200" y="4267200"/>
            <a:ext cx="1066800" cy="533400"/>
          </a:xfrm>
          <a:prstGeom prst="flowChartAlternateProcess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/>
              <a:t>Remote Reference Module</a:t>
            </a:r>
          </a:p>
        </p:txBody>
      </p:sp>
      <p:sp>
        <p:nvSpPr>
          <p:cNvPr id="50" name="Flowchart: Alternate Process 49"/>
          <p:cNvSpPr/>
          <p:nvPr/>
        </p:nvSpPr>
        <p:spPr>
          <a:xfrm>
            <a:off x="8153400" y="4191000"/>
            <a:ext cx="1066800" cy="533400"/>
          </a:xfrm>
          <a:prstGeom prst="flowChartAlternateProcess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/>
              <a:t>Remote Reference Module</a:t>
            </a:r>
          </a:p>
        </p:txBody>
      </p:sp>
      <p:cxnSp>
        <p:nvCxnSpPr>
          <p:cNvPr id="51" name="Straight Arrow Connector 50"/>
          <p:cNvCxnSpPr>
            <a:stCxn id="44" idx="2"/>
          </p:cNvCxnSpPr>
          <p:nvPr/>
        </p:nvCxnSpPr>
        <p:spPr>
          <a:xfrm>
            <a:off x="2552700" y="3962400"/>
            <a:ext cx="1905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2"/>
            <a:endCxn id="49" idx="0"/>
          </p:cNvCxnSpPr>
          <p:nvPr/>
        </p:nvCxnSpPr>
        <p:spPr>
          <a:xfrm flipH="1">
            <a:off x="3276600" y="4038600"/>
            <a:ext cx="2667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743200" y="3962400"/>
            <a:ext cx="152400" cy="304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4" idx="0"/>
          </p:cNvCxnSpPr>
          <p:nvPr/>
        </p:nvCxnSpPr>
        <p:spPr>
          <a:xfrm flipV="1">
            <a:off x="2552700" y="3352800"/>
            <a:ext cx="5715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962400" y="3429000"/>
            <a:ext cx="1524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8077200" y="3276600"/>
            <a:ext cx="1524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763000" y="3962400"/>
            <a:ext cx="762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24" idx="2"/>
          </p:cNvCxnSpPr>
          <p:nvPr/>
        </p:nvCxnSpPr>
        <p:spPr>
          <a:xfrm flipH="1" flipV="1">
            <a:off x="8896350" y="3962400"/>
            <a:ext cx="9525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24" idx="3"/>
            <a:endCxn id="43" idx="0"/>
          </p:cNvCxnSpPr>
          <p:nvPr/>
        </p:nvCxnSpPr>
        <p:spPr>
          <a:xfrm>
            <a:off x="9563100" y="3581400"/>
            <a:ext cx="190500" cy="4572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9601200" y="3429000"/>
            <a:ext cx="228600" cy="533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4" idx="1"/>
            <a:endCxn id="23" idx="3"/>
          </p:cNvCxnSpPr>
          <p:nvPr/>
        </p:nvCxnSpPr>
        <p:spPr>
          <a:xfrm flipH="1">
            <a:off x="8077200" y="3581400"/>
            <a:ext cx="152400" cy="4191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962400" y="4038600"/>
            <a:ext cx="1524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2743200" y="3505200"/>
            <a:ext cx="381000" cy="762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1E63C714-B461-4848-A389-0A1DA529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8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/>
      <p:bldP spid="22" grpId="0"/>
      <p:bldP spid="23" grpId="0" animBg="1"/>
      <p:bldP spid="24" grpId="0" animBg="1"/>
      <p:bldP spid="33" grpId="0"/>
      <p:bldP spid="34" grpId="0" animBg="1"/>
      <p:bldP spid="35" grpId="0"/>
      <p:bldP spid="43" grpId="0" animBg="1"/>
      <p:bldP spid="44" grpId="0" animBg="1"/>
      <p:bldP spid="49" grpId="0" animBg="1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1981993" y="136525"/>
            <a:ext cx="8228013" cy="1055688"/>
          </a:xfrm>
        </p:spPr>
        <p:txBody>
          <a:bodyPr/>
          <a:lstStyle/>
          <a:p>
            <a:r>
              <a:rPr lang="en-US" altLang="en-US" dirty="0"/>
              <a:t>Parameter Passing </a:t>
            </a:r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1E63C714-B461-4848-A389-0A1DA529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41" name="Parameter Passing…">
            <a:extLst>
              <a:ext uri="{FF2B5EF4-FFF2-40B4-BE49-F238E27FC236}">
                <a16:creationId xmlns:a16="http://schemas.microsoft.com/office/drawing/2014/main" id="{3D03ECD3-1D8A-E24D-AE1C-D98B22C1B0A0}"/>
              </a:ext>
            </a:extLst>
          </p:cNvPr>
          <p:cNvSpPr/>
          <p:nvPr/>
        </p:nvSpPr>
        <p:spPr>
          <a:xfrm>
            <a:off x="1066800" y="1280817"/>
            <a:ext cx="10972800" cy="1756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000"/>
              </a:lnSpc>
            </a:pPr>
            <a:endParaRPr sz="4400" dirty="0">
              <a:solidFill>
                <a:srgbClr val="BA2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700"/>
              </a:lnSpc>
            </a:pPr>
            <a:endParaRPr sz="4400" dirty="0">
              <a:solidFill>
                <a:srgbClr val="BA2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100"/>
              </a:lnSpc>
            </a:pPr>
            <a:r>
              <a:rPr sz="2800" dirty="0">
                <a:solidFill>
                  <a:srgbClr val="5366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·  </a:t>
            </a:r>
            <a:r>
              <a:rPr sz="2800" dirty="0">
                <a:latin typeface="Times New Roman"/>
                <a:ea typeface="Times New Roman"/>
                <a:cs typeface="Times New Roman"/>
                <a:sym typeface="Times New Roman"/>
              </a:rPr>
              <a:t>Less restrictive than RPCs</a:t>
            </a:r>
          </a:p>
          <a:p>
            <a:pPr algn="l">
              <a:lnSpc>
                <a:spcPts val="500"/>
              </a:lnSpc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57200">
              <a:lnSpc>
                <a:spcPts val="2600"/>
              </a:lnSpc>
              <a:tabLst>
                <a:tab pos="457200" algn="l"/>
              </a:tabLst>
            </a:pPr>
            <a:r>
              <a:rPr sz="2400" dirty="0">
                <a:solidFill>
                  <a:srgbClr val="5366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– </a:t>
            </a:r>
            <a:r>
              <a:rPr sz="2400" dirty="0">
                <a:latin typeface="Times New Roman"/>
                <a:ea typeface="Times New Roman"/>
                <a:cs typeface="Times New Roman"/>
                <a:sym typeface="Times New Roman"/>
              </a:rPr>
              <a:t>Supports system-wide object references</a:t>
            </a:r>
          </a:p>
          <a:p>
            <a:pPr algn="l">
              <a:lnSpc>
                <a:spcPts val="600"/>
              </a:lnSpc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57200">
              <a:lnSpc>
                <a:spcPts val="2600"/>
              </a:lnSpc>
              <a:tabLst>
                <a:tab pos="457200" algn="l"/>
              </a:tabLst>
            </a:pPr>
            <a:r>
              <a:rPr sz="2400" dirty="0">
                <a:solidFill>
                  <a:srgbClr val="5366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– </a:t>
            </a:r>
            <a:r>
              <a:rPr sz="2400" dirty="0">
                <a:latin typeface="Times New Roman"/>
                <a:ea typeface="Times New Roman"/>
                <a:cs typeface="Times New Roman"/>
                <a:sym typeface="Times New Roman"/>
              </a:rPr>
              <a:t>[Java] pass local objects by value, pass remote objects by	reference</a:t>
            </a:r>
            <a:endParaRPr lang="en-CA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ts val="2600"/>
              </a:lnSpc>
              <a:tabLst>
                <a:tab pos="457200" algn="l"/>
              </a:tabLst>
            </a:pPr>
            <a:r>
              <a:rPr lang="en-CA" sz="2400" dirty="0">
                <a:solidFill>
                  <a:srgbClr val="5366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– </a:t>
            </a:r>
            <a:r>
              <a:rPr lang="en-CA" sz="2400" dirty="0">
                <a:latin typeface="Times New Roman"/>
                <a:ea typeface="Times New Roman"/>
                <a:cs typeface="Times New Roman"/>
                <a:sym typeface="Times New Roman"/>
              </a:rPr>
              <a:t>[Java] does serialization of local object parameters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" name="picture-17.jpeg" descr="picture-17.jpeg">
            <a:extLst>
              <a:ext uri="{FF2B5EF4-FFF2-40B4-BE49-F238E27FC236}">
                <a16:creationId xmlns:a16="http://schemas.microsoft.com/office/drawing/2014/main" id="{190ADD5B-94A4-7E4B-A654-4B64509FBEF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355623"/>
            <a:ext cx="6896102" cy="30480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6532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381001" y="317822"/>
            <a:ext cx="11582400" cy="1663377"/>
          </a:xfrm>
        </p:spPr>
        <p:txBody>
          <a:bodyPr/>
          <a:lstStyle/>
          <a:p>
            <a:r>
              <a:rPr lang="en-US" altLang="en-US" dirty="0"/>
              <a:t>﻿Distributed Computing Environment (DCE)</a:t>
            </a:r>
            <a:br>
              <a:rPr lang="en-US" altLang="en-US" dirty="0"/>
            </a:br>
            <a:r>
              <a:rPr lang="en-CA" dirty="0"/>
              <a:t>Client-to-server binding </a:t>
            </a:r>
            <a:endParaRPr lang="en-US" altLang="en-US" dirty="0"/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1E63C714-B461-4848-A389-0A1DA529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142775-B866-EF41-8699-CBEAFB1B639C}"/>
              </a:ext>
            </a:extLst>
          </p:cNvPr>
          <p:cNvSpPr/>
          <p:nvPr/>
        </p:nvSpPr>
        <p:spPr>
          <a:xfrm>
            <a:off x="3151939" y="2101333"/>
            <a:ext cx="6167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NimbusSanL"/>
              </a:rPr>
              <a:t>(1) </a:t>
            </a:r>
            <a:r>
              <a:rPr lang="en-CA" dirty="0">
                <a:latin typeface="NimbusSanL"/>
              </a:rPr>
              <a:t>Client must locate server machine, and </a:t>
            </a:r>
            <a:r>
              <a:rPr lang="en-CA" dirty="0">
                <a:solidFill>
                  <a:srgbClr val="FF0000"/>
                </a:solidFill>
                <a:latin typeface="NimbusSanL"/>
              </a:rPr>
              <a:t>(2)</a:t>
            </a:r>
            <a:r>
              <a:rPr lang="en-CA" dirty="0">
                <a:latin typeface="NimbusSanL"/>
              </a:rPr>
              <a:t> locate the server. </a:t>
            </a:r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1CE8B-1B46-6B44-82B8-DC87674F9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90800"/>
            <a:ext cx="9575800" cy="33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9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381001" y="317823"/>
            <a:ext cx="11582400" cy="977578"/>
          </a:xfrm>
        </p:spPr>
        <p:txBody>
          <a:bodyPr/>
          <a:lstStyle/>
          <a:p>
            <a:r>
              <a:rPr lang="en-CA" dirty="0"/>
              <a:t>Transient messaging: sockets </a:t>
            </a:r>
            <a:endParaRPr lang="en-CA" dirty="0">
              <a:effectLst/>
            </a:endParaRPr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1E63C714-B461-4848-A389-0A1DA529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C6235-9B90-2148-B8BD-67D37212B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37" y="4486275"/>
            <a:ext cx="10337800" cy="223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0428A-0245-1446-A553-B2107C22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295401"/>
            <a:ext cx="9220200" cy="30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2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Making sockets easier to work with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6"/>
            <a:ext cx="8761413" cy="1331028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14499" y="1542111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Observation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828800" y="2083475"/>
            <a:ext cx="8761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Sockets are rather low level and programming mistakes are easily made. However, the way that they are used is often the same (such as in a client-server setting). </a:t>
            </a:r>
            <a:endParaRPr lang="en-CA" dirty="0">
              <a:effectLst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42198F-729F-F543-81E1-1112139B27E7}"/>
              </a:ext>
            </a:extLst>
          </p:cNvPr>
          <p:cNvSpPr/>
          <p:nvPr/>
        </p:nvSpPr>
        <p:spPr>
          <a:xfrm>
            <a:off x="1752600" y="5037091"/>
            <a:ext cx="8761413" cy="1592309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25990C-5B67-A04B-AEF1-DEC817D677AF}"/>
              </a:ext>
            </a:extLst>
          </p:cNvPr>
          <p:cNvSpPr/>
          <p:nvPr/>
        </p:nvSpPr>
        <p:spPr>
          <a:xfrm>
            <a:off x="1714499" y="5012836"/>
            <a:ext cx="8837613" cy="446363"/>
          </a:xfrm>
          <a:prstGeom prst="roundRect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Three patterns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F8B69-5B16-5C48-969E-26261906ED44}"/>
              </a:ext>
            </a:extLst>
          </p:cNvPr>
          <p:cNvSpPr/>
          <p:nvPr/>
        </p:nvSpPr>
        <p:spPr>
          <a:xfrm>
            <a:off x="1828800" y="5554200"/>
            <a:ext cx="8761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Request-reply </a:t>
            </a:r>
          </a:p>
          <a:p>
            <a:r>
              <a:rPr lang="en-CA" dirty="0"/>
              <a:t>Publish-subscribe </a:t>
            </a:r>
          </a:p>
          <a:p>
            <a:r>
              <a:rPr lang="en-CA" dirty="0"/>
              <a:t>Pipeline </a:t>
            </a:r>
            <a:endParaRPr lang="en-CA" dirty="0"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CC3E43-B69B-2647-9BF7-3CA3169529A5}"/>
              </a:ext>
            </a:extLst>
          </p:cNvPr>
          <p:cNvSpPr/>
          <p:nvPr/>
        </p:nvSpPr>
        <p:spPr>
          <a:xfrm>
            <a:off x="1769481" y="3153275"/>
            <a:ext cx="8761413" cy="1602142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13C2AD-61E6-7640-B7B7-D48EF56F8148}"/>
              </a:ext>
            </a:extLst>
          </p:cNvPr>
          <p:cNvSpPr/>
          <p:nvPr/>
        </p:nvSpPr>
        <p:spPr>
          <a:xfrm>
            <a:off x="1731380" y="3129020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Alternative: </a:t>
            </a:r>
            <a:r>
              <a:rPr lang="en-US" sz="2400" dirty="0" err="1">
                <a:solidFill>
                  <a:schemeClr val="bg1"/>
                </a:solidFill>
              </a:rPr>
              <a:t>ZeroMQ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225B3-F9F1-7248-89A4-6C5F55C0E9B2}"/>
              </a:ext>
            </a:extLst>
          </p:cNvPr>
          <p:cNvSpPr/>
          <p:nvPr/>
        </p:nvSpPr>
        <p:spPr>
          <a:xfrm>
            <a:off x="1845681" y="3670384"/>
            <a:ext cx="8761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Provides a higher level of expression by </a:t>
            </a:r>
            <a:r>
              <a:rPr lang="en-CA" dirty="0">
                <a:solidFill>
                  <a:srgbClr val="FF0000"/>
                </a:solidFill>
              </a:rPr>
              <a:t>pairing</a:t>
            </a:r>
            <a:r>
              <a:rPr lang="en-CA" dirty="0"/>
              <a:t> sockets: one for sending messages at process </a:t>
            </a:r>
            <a:r>
              <a:rPr lang="en-CA" i="1" dirty="0"/>
              <a:t>P </a:t>
            </a:r>
            <a:r>
              <a:rPr lang="en-CA" dirty="0"/>
              <a:t>and a corresponding one at process </a:t>
            </a:r>
            <a:r>
              <a:rPr lang="en-CA" i="1" dirty="0"/>
              <a:t>Q </a:t>
            </a:r>
            <a:r>
              <a:rPr lang="en-CA" dirty="0"/>
              <a:t>for receiving messages. All communication is </a:t>
            </a:r>
            <a:r>
              <a:rPr lang="en-CA" dirty="0">
                <a:solidFill>
                  <a:srgbClr val="FF0000"/>
                </a:solidFill>
              </a:rPr>
              <a:t>asynchronous</a:t>
            </a:r>
            <a:r>
              <a:rPr lang="en-CA" dirty="0"/>
              <a:t>.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849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Middleware Layers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7F7F7F"/>
              </a:solidFill>
            </a:endParaRPr>
          </a:p>
          <a:p>
            <a:pPr marL="857250" lvl="1" indent="-457200"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7F7F7F"/>
              </a:solidFill>
            </a:endParaRPr>
          </a:p>
          <a:p>
            <a:pPr marL="857250" lvl="1" indent="-457200" algn="just">
              <a:buFont typeface="Wingdings" panose="05000000000000000000" pitchFamily="2" charset="2"/>
              <a:buChar char="§"/>
            </a:pPr>
            <a:endParaRPr lang="en-US" altLang="en-US" dirty="0"/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049000" y="6381750"/>
            <a:ext cx="838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34290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Transport Layer (TCP/UDP)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5200" y="2895600"/>
            <a:ext cx="5029200" cy="53340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IPC Primitives (e.g., Sockets)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05200" y="2362200"/>
            <a:ext cx="5029200" cy="53340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Remote Invocation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5200" y="1828800"/>
            <a:ext cx="50292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Applications, Services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456403" y="2572543"/>
            <a:ext cx="1600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Middleware Layers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200" y="40386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Network Layer (IP)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05200" y="46482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Data-Link Layer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05200" y="52578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Physical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48607" y="2282280"/>
            <a:ext cx="785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4400" dirty="0"/>
              <a:t> </a:t>
            </a:r>
          </a:p>
        </p:txBody>
      </p:sp>
      <p:sp>
        <p:nvSpPr>
          <p:cNvPr id="3" name="Left Brace 2"/>
          <p:cNvSpPr/>
          <p:nvPr/>
        </p:nvSpPr>
        <p:spPr>
          <a:xfrm>
            <a:off x="3078726" y="2362200"/>
            <a:ext cx="228600" cy="10668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Request-reply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22F42E-05E7-AB41-80DC-476ACB4CD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880302"/>
            <a:ext cx="4800600" cy="38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Request-reply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2AEB1-A65E-5841-9D68-49FB86529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" y="1600200"/>
            <a:ext cx="10439401" cy="45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2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Request-reply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6A63F-9AF9-7542-9B56-ACEE70739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" y="1897080"/>
            <a:ext cx="11252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70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Publish-subscribe 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9EB20-EC5A-C244-90C2-ECDE2E45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17" y="2057400"/>
            <a:ext cx="6204964" cy="32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4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Publish-subscribe 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6A277-0014-C445-BC8B-BEC641BC6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88" y="1547068"/>
            <a:ext cx="8228014" cy="2346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EBE12-BED1-4B4B-B092-8CB9CA713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88" y="3923855"/>
            <a:ext cx="8195218" cy="27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Pipeline  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6D7C3-92EB-D447-96BA-B4CD496C8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9" y="1880302"/>
            <a:ext cx="112649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84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Pipeline  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84ACD-9BFC-634A-9FB8-AEE91F29D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9" y="1997426"/>
            <a:ext cx="11264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62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1D1C7-C126-584B-99F4-7F16EDBF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73" y="1600200"/>
            <a:ext cx="916335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2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1D1C7-C126-584B-99F4-7F16EDBF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73" y="1600200"/>
            <a:ext cx="9163352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0C3F2-9EFC-184B-A65C-6F22A583F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733800"/>
            <a:ext cx="4268015" cy="20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91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1D1C7-C126-584B-99F4-7F16EDBF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73" y="1600200"/>
            <a:ext cx="9163352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06845-E3E2-7A4E-9D9D-B8353DCF9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10000"/>
            <a:ext cx="4185347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1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Remote Invocation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Remote invocation enables an entity to call a procedure that typically executes on an another computer</a:t>
            </a: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without the programmer explicitly coding the details of communication</a:t>
            </a:r>
          </a:p>
          <a:p>
            <a:pPr lvl="1"/>
            <a:r>
              <a:rPr lang="en-US" altLang="en-US" dirty="0"/>
              <a:t>The underlying middleware will take care of raw-communication</a:t>
            </a:r>
          </a:p>
          <a:p>
            <a:pPr lvl="1"/>
            <a:r>
              <a:rPr lang="en-US" altLang="en-US" dirty="0"/>
              <a:t>Programmer can </a:t>
            </a:r>
            <a:r>
              <a:rPr lang="en-US" altLang="en-US" i="1" dirty="0"/>
              <a:t>transparently</a:t>
            </a:r>
            <a:r>
              <a:rPr lang="en-US" altLang="en-US" dirty="0"/>
              <a:t> communicate with remote entity</a:t>
            </a:r>
          </a:p>
          <a:p>
            <a:pPr lvl="2"/>
            <a:endParaRPr lang="en-US" altLang="en-US" sz="1800" dirty="0">
              <a:solidFill>
                <a:srgbClr val="0070C0"/>
              </a:solidFill>
            </a:endParaRPr>
          </a:p>
          <a:p>
            <a:r>
              <a:rPr lang="en-US" altLang="en-US" sz="2400" dirty="0"/>
              <a:t>We will study two types of remote invocations:</a:t>
            </a:r>
          </a:p>
          <a:p>
            <a:pPr lvl="1">
              <a:buFontTx/>
              <a:buAutoNum type="alphaLcPeriod"/>
            </a:pPr>
            <a:r>
              <a:rPr lang="en-US" altLang="en-US" dirty="0">
                <a:solidFill>
                  <a:srgbClr val="0070C0"/>
                </a:solidFill>
              </a:rPr>
              <a:t>Remote Procedure Calls (RPC)</a:t>
            </a:r>
          </a:p>
          <a:p>
            <a:pPr lvl="1">
              <a:buFontTx/>
              <a:buAutoNum type="alphaLcPeriod"/>
            </a:pPr>
            <a:r>
              <a:rPr lang="en-US" altLang="en-US" dirty="0">
                <a:solidFill>
                  <a:srgbClr val="0070C0"/>
                </a:solidFill>
              </a:rPr>
              <a:t>Remote Method Invocation (RMI)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39FCE7F-D03D-2E4F-8463-E97DA9B0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7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1D1C7-C126-584B-99F4-7F16EDBF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73" y="1600200"/>
            <a:ext cx="9163352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9F68CD-5FAC-B74A-B492-0C6BEFE19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86200"/>
            <a:ext cx="467366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7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1D1C7-C126-584B-99F4-7F16EDBF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73" y="1600200"/>
            <a:ext cx="9163352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4F8A3-039A-0646-A7B5-683F1DA83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99" y="3810001"/>
            <a:ext cx="3957949" cy="8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0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1788E-1756-1742-A081-AD1D6D27E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63" y="1752600"/>
            <a:ext cx="4005473" cy="39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00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74585"/>
            <a:ext cx="9981407" cy="1240420"/>
          </a:xfrm>
        </p:spPr>
        <p:txBody>
          <a:bodyPr/>
          <a:lstStyle/>
          <a:p>
            <a:r>
              <a:rPr lang="en-CA" dirty="0"/>
              <a:t>MPI and HPC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77A1B-1783-594B-A009-189F9AB7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828800"/>
            <a:ext cx="833647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90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C21A-65D8-8D4B-9780-846DA50D9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456481"/>
            <a:ext cx="6972300" cy="47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05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 Basics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885C2-F8E0-7B40-B447-B7F5579B41AB}"/>
              </a:ext>
            </a:extLst>
          </p:cNvPr>
          <p:cNvSpPr/>
          <p:nvPr/>
        </p:nvSpPr>
        <p:spPr>
          <a:xfrm>
            <a:off x="1523999" y="1752272"/>
            <a:ext cx="94480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CA" sz="2800" dirty="0">
                <a:solidFill>
                  <a:srgbClr val="B7D319"/>
                </a:solidFill>
              </a:rPr>
              <a:t>• </a:t>
            </a:r>
            <a:r>
              <a:rPr lang="en-CA" sz="2800" dirty="0"/>
              <a:t>“6 function MPI”</a:t>
            </a:r>
            <a:br>
              <a:rPr lang="en-CA" sz="2800" dirty="0"/>
            </a:br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MPI_Init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</a:t>
            </a:r>
            <a:r>
              <a:rPr lang="en-CA" sz="2800" dirty="0" err="1"/>
              <a:t>startup</a:t>
            </a:r>
            <a:br>
              <a:rPr lang="en-CA" sz="2800" dirty="0"/>
            </a:br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MPI_Comm_size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how many peers?</a:t>
            </a:r>
            <a:br>
              <a:rPr lang="en-CA" sz="2800" dirty="0"/>
            </a:br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MPI_Comm_rank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my unique (ordered) ID </a:t>
            </a:r>
          </a:p>
          <a:p>
            <a:pPr lvl="1"/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MPI_Send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send a message</a:t>
            </a:r>
            <a:br>
              <a:rPr lang="en-CA" sz="2800" dirty="0"/>
            </a:br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MPI_Recv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receive a message</a:t>
            </a:r>
            <a:br>
              <a:rPr lang="en-CA" sz="2800" dirty="0"/>
            </a:br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MPI_Finalize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shutdown </a:t>
            </a:r>
          </a:p>
          <a:p>
            <a:r>
              <a:rPr lang="en-CA" sz="2800" dirty="0">
                <a:solidFill>
                  <a:srgbClr val="B7D319"/>
                </a:solidFill>
              </a:rPr>
              <a:t>• </a:t>
            </a:r>
            <a:r>
              <a:rPr lang="en-CA" sz="2800" dirty="0"/>
              <a:t>Can implement a huge number of parallel applications   with just these 6 functions</a:t>
            </a:r>
            <a:br>
              <a:rPr lang="en-CA" sz="2800" dirty="0"/>
            </a:br>
            <a:endParaRPr lang="en-CA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7043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 Basics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D874D-A361-6D4E-941F-D6DB04D61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04000"/>
            <a:ext cx="8915400" cy="49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7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 Basics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EC8FA-ED01-9946-AE2E-2331C2312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99774"/>
            <a:ext cx="8686800" cy="48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13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 Basics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61097-81CA-FA45-BA55-C219E1454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8918812" cy="50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79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 Basics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80F48-7372-8940-9832-60E1D305E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8916193" cy="50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467600" y="3581400"/>
            <a:ext cx="3124200" cy="3124200"/>
            <a:chOff x="6025148" y="3962400"/>
            <a:chExt cx="2356853" cy="2057400"/>
          </a:xfrm>
        </p:grpSpPr>
        <p:sp>
          <p:nvSpPr>
            <p:cNvPr id="5" name="Rectangle 4"/>
            <p:cNvSpPr/>
            <p:nvPr/>
          </p:nvSpPr>
          <p:spPr>
            <a:xfrm>
              <a:off x="6025148" y="3962400"/>
              <a:ext cx="2356853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6025148" y="3962400"/>
              <a:ext cx="2356853" cy="35126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Machine B – Server</a:t>
              </a:r>
            </a:p>
          </p:txBody>
        </p:sp>
      </p:grpSp>
      <p:sp>
        <p:nvSpPr>
          <p:cNvPr id="31" name="Oval 30"/>
          <p:cNvSpPr/>
          <p:nvPr/>
        </p:nvSpPr>
        <p:spPr>
          <a:xfrm>
            <a:off x="7543800" y="4572000"/>
            <a:ext cx="2971800" cy="1828800"/>
          </a:xfrm>
          <a:prstGeom prst="ellipse">
            <a:avLst/>
          </a:prstGeom>
          <a:solidFill>
            <a:schemeClr val="accent3">
              <a:lumMod val="85000"/>
              <a:alpha val="2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905000" y="3581400"/>
            <a:ext cx="2971800" cy="3124200"/>
            <a:chOff x="5105400" y="3962400"/>
            <a:chExt cx="2366434" cy="2057400"/>
          </a:xfrm>
        </p:grpSpPr>
        <p:sp>
          <p:nvSpPr>
            <p:cNvPr id="9" name="Rectangle 8"/>
            <p:cNvSpPr/>
            <p:nvPr/>
          </p:nvSpPr>
          <p:spPr>
            <a:xfrm>
              <a:off x="5105400" y="3962400"/>
              <a:ext cx="2366434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105400" y="3962400"/>
              <a:ext cx="2366434" cy="30840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Machine A – Client</a:t>
              </a:r>
            </a:p>
          </p:txBody>
        </p:sp>
      </p:grpSp>
      <p:sp>
        <p:nvSpPr>
          <p:cNvPr id="29" name="Oval 28"/>
          <p:cNvSpPr/>
          <p:nvPr/>
        </p:nvSpPr>
        <p:spPr>
          <a:xfrm>
            <a:off x="1981200" y="4572000"/>
            <a:ext cx="2819400" cy="1828800"/>
          </a:xfrm>
          <a:prstGeom prst="ellipse">
            <a:avLst/>
          </a:prstGeom>
          <a:solidFill>
            <a:schemeClr val="accent3">
              <a:lumMod val="85000"/>
              <a:alpha val="2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74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Remote Procedure Calls (RPC)</a:t>
            </a:r>
          </a:p>
        </p:txBody>
      </p:sp>
      <p:sp>
        <p:nvSpPr>
          <p:cNvPr id="17415" name="Content Placeholder 2"/>
          <p:cNvSpPr>
            <a:spLocks noGrp="1"/>
          </p:cNvSpPr>
          <p:nvPr>
            <p:ph idx="1"/>
          </p:nvPr>
        </p:nvSpPr>
        <p:spPr>
          <a:xfrm>
            <a:off x="841248" y="1371600"/>
            <a:ext cx="10207752" cy="2057400"/>
          </a:xfrm>
        </p:spPr>
        <p:txBody>
          <a:bodyPr/>
          <a:lstStyle/>
          <a:p>
            <a:r>
              <a:rPr lang="en-US" altLang="en-US" sz="2600" dirty="0"/>
              <a:t>RPC enables a sender to communicate with a receiver using a simple procedure call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No</a:t>
            </a:r>
            <a:r>
              <a:rPr lang="en-US" altLang="en-US" dirty="0"/>
              <a:t> communication or </a:t>
            </a:r>
            <a:r>
              <a:rPr lang="en-US" altLang="en-US" dirty="0">
                <a:solidFill>
                  <a:srgbClr val="FF0000"/>
                </a:solidFill>
              </a:rPr>
              <a:t>message-passing</a:t>
            </a:r>
            <a:r>
              <a:rPr lang="en-US" altLang="en-US" dirty="0"/>
              <a:t> is visible to the programmer</a:t>
            </a:r>
          </a:p>
          <a:p>
            <a:pPr lvl="3"/>
            <a:endParaRPr lang="en-US" altLang="en-US" sz="1200" dirty="0"/>
          </a:p>
          <a:p>
            <a:r>
              <a:rPr lang="en-US" altLang="en-US" sz="2600" dirty="0"/>
              <a:t>Basic RPC Approach: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6800" y="4900614"/>
            <a:ext cx="1371600" cy="11699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400" i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i="1" dirty="0">
                <a:latin typeface="Courier New" pitchFamily="49" charset="0"/>
                <a:cs typeface="Courier New" pitchFamily="49" charset="0"/>
              </a:rPr>
              <a:t> add(</a:t>
            </a:r>
            <a:r>
              <a:rPr lang="en-US" sz="1400" i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i="1" dirty="0">
                <a:latin typeface="Courier New" pitchFamily="49" charset="0"/>
                <a:cs typeface="Courier New" pitchFamily="49" charset="0"/>
              </a:rPr>
              <a:t> x, </a:t>
            </a:r>
            <a:r>
              <a:rPr lang="en-US" sz="1400" i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i="1" dirty="0">
                <a:latin typeface="Courier New" pitchFamily="49" charset="0"/>
                <a:cs typeface="Courier New" pitchFamily="49" charset="0"/>
              </a:rPr>
              <a:t> y) {</a:t>
            </a:r>
          </a:p>
          <a:p>
            <a:pPr eaLnBrk="1" hangingPunct="1">
              <a:defRPr/>
            </a:pPr>
            <a:r>
              <a:rPr lang="en-US" sz="1400" i="1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i="1" dirty="0" err="1">
                <a:latin typeface="Courier New" pitchFamily="49" charset="0"/>
                <a:cs typeface="Courier New" pitchFamily="49" charset="0"/>
              </a:rPr>
              <a:t>x+y</a:t>
            </a:r>
            <a:r>
              <a:rPr lang="en-US" sz="1400" i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400" i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2200" y="4989514"/>
            <a:ext cx="1066800" cy="9540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400" i="1" dirty="0"/>
              <a:t>…</a:t>
            </a:r>
          </a:p>
          <a:p>
            <a:pPr eaLnBrk="1" hangingPunct="1">
              <a:defRPr/>
            </a:pPr>
            <a:r>
              <a:rPr lang="en-US" sz="1400" i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US" sz="1400" i="1" dirty="0" err="1">
                <a:latin typeface="Courier New" pitchFamily="49" charset="0"/>
                <a:cs typeface="Courier New" pitchFamily="49" charset="0"/>
              </a:rPr>
              <a:t>a,b</a:t>
            </a:r>
            <a:r>
              <a:rPr lang="en-US" sz="1400" i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400" i="1" dirty="0"/>
              <a:t>…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267200" y="5181600"/>
            <a:ext cx="3581400" cy="152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91000" y="6261100"/>
            <a:ext cx="762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Client Stub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67600" y="6324600"/>
            <a:ext cx="1066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Server Stub (Skeleton)</a:t>
            </a:r>
          </a:p>
        </p:txBody>
      </p:sp>
      <p:sp>
        <p:nvSpPr>
          <p:cNvPr id="21" name="Flowchart: Alternate Process 20"/>
          <p:cNvSpPr/>
          <p:nvPr/>
        </p:nvSpPr>
        <p:spPr>
          <a:xfrm>
            <a:off x="3581400" y="5105400"/>
            <a:ext cx="304800" cy="6858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2" name="Flowchart: Alternate Process 21"/>
          <p:cNvSpPr/>
          <p:nvPr/>
        </p:nvSpPr>
        <p:spPr>
          <a:xfrm>
            <a:off x="4038600" y="5105400"/>
            <a:ext cx="304800" cy="6858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200400" y="411480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Communication Module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981200" y="4114800"/>
            <a:ext cx="9144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Client 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525000" y="4191000"/>
            <a:ext cx="9144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Server Procedure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43800" y="419100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Communication Module</a:t>
            </a:r>
          </a:p>
        </p:txBody>
      </p:sp>
      <p:sp>
        <p:nvSpPr>
          <p:cNvPr id="27" name="Flowchart: Alternate Process 26"/>
          <p:cNvSpPr/>
          <p:nvPr/>
        </p:nvSpPr>
        <p:spPr>
          <a:xfrm>
            <a:off x="7848600" y="5105400"/>
            <a:ext cx="304800" cy="6858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Flowchart: Alternate Process 27"/>
          <p:cNvSpPr/>
          <p:nvPr/>
        </p:nvSpPr>
        <p:spPr>
          <a:xfrm>
            <a:off x="8267700" y="5105400"/>
            <a:ext cx="304800" cy="6858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743200" y="6019800"/>
            <a:ext cx="1371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Client process</a:t>
            </a:r>
          </a:p>
        </p:txBody>
      </p:sp>
      <p:cxnSp>
        <p:nvCxnSpPr>
          <p:cNvPr id="35" name="Straight Arrow Connector 34"/>
          <p:cNvCxnSpPr>
            <a:stCxn id="21" idx="2"/>
          </p:cNvCxnSpPr>
          <p:nvPr/>
        </p:nvCxnSpPr>
        <p:spPr>
          <a:xfrm>
            <a:off x="3733800" y="5791200"/>
            <a:ext cx="60960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0"/>
            <a:endCxn id="24" idx="2"/>
          </p:cNvCxnSpPr>
          <p:nvPr/>
        </p:nvCxnSpPr>
        <p:spPr>
          <a:xfrm flipH="1" flipV="1">
            <a:off x="2438400" y="4495801"/>
            <a:ext cx="457200" cy="4937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2" idx="0"/>
            <a:endCxn id="23" idx="2"/>
          </p:cNvCxnSpPr>
          <p:nvPr/>
        </p:nvCxnSpPr>
        <p:spPr>
          <a:xfrm flipH="1" flipV="1">
            <a:off x="4000500" y="4495800"/>
            <a:ext cx="19050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7" idx="0"/>
          </p:cNvCxnSpPr>
          <p:nvPr/>
        </p:nvCxnSpPr>
        <p:spPr>
          <a:xfrm flipV="1">
            <a:off x="8001000" y="4495800"/>
            <a:ext cx="7620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2"/>
            <a:endCxn id="17" idx="0"/>
          </p:cNvCxnSpPr>
          <p:nvPr/>
        </p:nvCxnSpPr>
        <p:spPr>
          <a:xfrm flipH="1">
            <a:off x="8001000" y="5791200"/>
            <a:ext cx="41910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" idx="0"/>
            <a:endCxn id="25" idx="2"/>
          </p:cNvCxnSpPr>
          <p:nvPr/>
        </p:nvCxnSpPr>
        <p:spPr>
          <a:xfrm flipV="1">
            <a:off x="9372600" y="4572001"/>
            <a:ext cx="609600" cy="3286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8382000" y="60960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Server process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486400" y="4811714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70C0"/>
                </a:solidFill>
              </a:rPr>
              <a:t>Request</a:t>
            </a:r>
          </a:p>
        </p:txBody>
      </p:sp>
      <p:sp>
        <p:nvSpPr>
          <p:cNvPr id="62" name="Right Arrow 61"/>
          <p:cNvSpPr/>
          <p:nvPr/>
        </p:nvSpPr>
        <p:spPr>
          <a:xfrm rot="10800000">
            <a:off x="4343400" y="5486400"/>
            <a:ext cx="3505200" cy="152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410200" y="5638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Response</a:t>
            </a:r>
          </a:p>
        </p:txBody>
      </p:sp>
      <p:sp>
        <p:nvSpPr>
          <p:cNvPr id="36" name="Slide Number Placeholder 6">
            <a:extLst>
              <a:ext uri="{FF2B5EF4-FFF2-40B4-BE49-F238E27FC236}">
                <a16:creationId xmlns:a16="http://schemas.microsoft.com/office/drawing/2014/main" id="{1B4DFCE6-F047-B94B-A99D-F51A9DE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9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7" grpId="0" animBg="1"/>
      <p:bldP spid="11" grpId="0" animBg="1"/>
      <p:bldP spid="14" grpId="0" animBg="1"/>
      <p:bldP spid="16" grpId="0"/>
      <p:bldP spid="17" grpId="0"/>
      <p:bldP spid="21" grpId="0" animBg="1"/>
      <p:bldP spid="22" grpId="0" animBg="1"/>
      <p:bldP spid="23" grpId="0"/>
      <p:bldP spid="24" grpId="0"/>
      <p:bldP spid="25" grpId="0"/>
      <p:bldP spid="26" grpId="0"/>
      <p:bldP spid="27" grpId="0" animBg="1"/>
      <p:bldP spid="28" grpId="0" animBg="1"/>
      <p:bldP spid="30" grpId="0"/>
      <p:bldP spid="56" grpId="0"/>
      <p:bldP spid="61" grpId="0"/>
      <p:bldP spid="62" grpId="0" animBg="1"/>
      <p:bldP spid="6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Message-Queuing Model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15294" y="2234055"/>
            <a:ext cx="8761413" cy="1558090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677193" y="2209800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Queue managers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791494" y="2751164"/>
            <a:ext cx="8761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Queues are managed by </a:t>
            </a:r>
            <a:r>
              <a:rPr lang="en-CA" dirty="0">
                <a:solidFill>
                  <a:srgbClr val="FF0000"/>
                </a:solidFill>
              </a:rPr>
              <a:t>queue managers</a:t>
            </a:r>
            <a:r>
              <a:rPr lang="en-CA" dirty="0"/>
              <a:t>. An application can put messages only into a </a:t>
            </a:r>
            <a:r>
              <a:rPr lang="en-CA" dirty="0">
                <a:solidFill>
                  <a:schemeClr val="accent5"/>
                </a:solidFill>
              </a:rPr>
              <a:t>local</a:t>
            </a:r>
            <a:r>
              <a:rPr lang="en-CA" dirty="0"/>
              <a:t> queue. Getting a message is possible by extracting it from a </a:t>
            </a:r>
            <a:r>
              <a:rPr lang="en-CA" dirty="0">
                <a:solidFill>
                  <a:schemeClr val="accent5"/>
                </a:solidFill>
              </a:rPr>
              <a:t>local</a:t>
            </a:r>
            <a:r>
              <a:rPr lang="en-CA" dirty="0"/>
              <a:t> queue only ⇒ queue managers need to </a:t>
            </a:r>
            <a:r>
              <a:rPr lang="en-CA" dirty="0">
                <a:solidFill>
                  <a:schemeClr val="accent5"/>
                </a:solidFill>
              </a:rPr>
              <a:t>route</a:t>
            </a:r>
            <a:r>
              <a:rPr lang="en-CA" dirty="0"/>
              <a:t> messages.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572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Message-Queuing Model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9A2FA-7687-544A-A131-949A89F49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8559478" cy="2946232"/>
          </a:xfrm>
          <a:prstGeom prst="rect">
            <a:avLst/>
          </a:prstGeom>
        </p:spPr>
      </p:pic>
      <p:graphicFrame>
        <p:nvGraphicFramePr>
          <p:cNvPr id="8" name="Table">
            <a:extLst>
              <a:ext uri="{FF2B5EF4-FFF2-40B4-BE49-F238E27FC236}">
                <a16:creationId xmlns:a16="http://schemas.microsoft.com/office/drawing/2014/main" id="{F2DA7D31-F3F7-7D4F-9CAF-18D394C4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281249"/>
              </p:ext>
            </p:extLst>
          </p:nvPr>
        </p:nvGraphicFramePr>
        <p:xfrm>
          <a:off x="2071526" y="4500727"/>
          <a:ext cx="8226425" cy="2164397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Primitive</a:t>
                      </a:r>
                    </a:p>
                  </a:txBody>
                  <a:tcPr marL="50800" marR="50800" marT="50800" marB="50800" anchor="ctr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  <a:lnT w="28575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 dirty="0">
                          <a:uFill>
                            <a:solidFill>
                              <a:srgbClr val="000000"/>
                            </a:solidFill>
                          </a:uFill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Meaning</a:t>
                      </a:r>
                    </a:p>
                  </a:txBody>
                  <a:tcPr marL="50800" marR="50800" marT="50800" marB="50800" anchor="ctr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  <a:lnT w="28575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Put</a:t>
                      </a:r>
                    </a:p>
                  </a:txBody>
                  <a:tcPr marL="50800" marR="50800" marT="50800" marB="50800" anchor="ctr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Append a message to a specified queue</a:t>
                      </a:r>
                    </a:p>
                  </a:txBody>
                  <a:tcPr marL="50800" marR="50800" marT="50800" marB="50800" anchor="ctr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Get</a:t>
                      </a:r>
                    </a:p>
                  </a:txBody>
                  <a:tcPr marL="50800" marR="50800" marT="50800" marB="50800" anchor="ctr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 dirty="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Block until the specified queue is nonempty, and remove the first message</a:t>
                      </a:r>
                    </a:p>
                  </a:txBody>
                  <a:tcPr marL="50800" marR="50800" marT="50800" marB="50800" anchor="ctr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Poll</a:t>
                      </a:r>
                    </a:p>
                  </a:txBody>
                  <a:tcPr marL="50800" marR="50800" marT="50800" marB="50800" anchor="ctr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Check a specified queue for messages, and remove the first. Never block.</a:t>
                      </a:r>
                    </a:p>
                  </a:txBody>
                  <a:tcPr marL="50800" marR="50800" marT="50800" marB="50800" anchor="ctr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437"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Notify</a:t>
                      </a:r>
                    </a:p>
                  </a:txBody>
                  <a:tcPr marL="50800" marR="50800" marT="50800" marB="50800" anchor="ctr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  <a:lnB w="285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 dirty="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Install a handler to be called when a message is put into the specified queue.</a:t>
                      </a:r>
                    </a:p>
                  </a:txBody>
                  <a:tcPr marL="50800" marR="50800" marT="50800" marB="50800" anchor="ctr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  <a:lnB w="28575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5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Message broker: general architecture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3F7F3-3237-064D-BE9F-F614C63CC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36" y="1252555"/>
            <a:ext cx="10536325" cy="3257550"/>
          </a:xfrm>
          <a:prstGeom prst="rect">
            <a:avLst/>
          </a:prstGeom>
        </p:spPr>
      </p:pic>
      <p:sp>
        <p:nvSpPr>
          <p:cNvPr id="12" name="Message broker: application  level gateway in MQS…">
            <a:extLst>
              <a:ext uri="{FF2B5EF4-FFF2-40B4-BE49-F238E27FC236}">
                <a16:creationId xmlns:a16="http://schemas.microsoft.com/office/drawing/2014/main" id="{49B2EC5D-5C94-0A44-BC02-7F8C37C94F83}"/>
              </a:ext>
            </a:extLst>
          </p:cNvPr>
          <p:cNvSpPr txBox="1">
            <a:spLocks/>
          </p:cNvSpPr>
          <p:nvPr/>
        </p:nvSpPr>
        <p:spPr>
          <a:xfrm>
            <a:off x="713535" y="4800600"/>
            <a:ext cx="10411663" cy="1860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 dirty="0"/>
              <a:t>Message broker: application  level gateway in MQS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Convert incoming messages so that they can be understood by destination (format conversion)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Also used for pub-sub systems</a:t>
            </a:r>
          </a:p>
        </p:txBody>
      </p:sp>
    </p:spTree>
    <p:extLst>
      <p:ext uri="{BB962C8B-B14F-4D97-AF65-F5344CB8AC3E}">
        <p14:creationId xmlns:p14="http://schemas.microsoft.com/office/powerpoint/2010/main" val="2319082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IBM’s WebSphere MQ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B11A8-B3E9-734E-8C42-137CF7739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52555"/>
            <a:ext cx="7988300" cy="3597439"/>
          </a:xfrm>
          <a:prstGeom prst="rect">
            <a:avLst/>
          </a:prstGeom>
        </p:spPr>
      </p:pic>
      <p:sp>
        <p:nvSpPr>
          <p:cNvPr id="9" name="Queue managers manage queues…">
            <a:extLst>
              <a:ext uri="{FF2B5EF4-FFF2-40B4-BE49-F238E27FC236}">
                <a16:creationId xmlns:a16="http://schemas.microsoft.com/office/drawing/2014/main" id="{B187372E-E6BF-A144-8518-1AA2703F70D1}"/>
              </a:ext>
            </a:extLst>
          </p:cNvPr>
          <p:cNvSpPr txBox="1">
            <a:spLocks/>
          </p:cNvSpPr>
          <p:nvPr/>
        </p:nvSpPr>
        <p:spPr>
          <a:xfrm>
            <a:off x="1676400" y="5029200"/>
            <a:ext cx="9296400" cy="163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 sz="2400"/>
            </a:pPr>
            <a:r>
              <a:rPr lang="en-CA" sz="2400" dirty="0"/>
              <a:t>Queue managers manage queues</a:t>
            </a:r>
          </a:p>
          <a:p>
            <a:pPr lvl="1" fontAlgn="auto">
              <a:spcAft>
                <a:spcPts val="0"/>
              </a:spcAft>
              <a:defRPr sz="2000"/>
            </a:pPr>
            <a:r>
              <a:rPr lang="en-CA" sz="2000" dirty="0"/>
              <a:t>Connected through message channels</a:t>
            </a:r>
          </a:p>
          <a:p>
            <a:pPr fontAlgn="auto">
              <a:spcAft>
                <a:spcPts val="0"/>
              </a:spcAft>
              <a:defRPr sz="2400"/>
            </a:pPr>
            <a:r>
              <a:rPr lang="en-CA" sz="2400" dirty="0"/>
              <a:t>Message channel agent (MCA)</a:t>
            </a:r>
          </a:p>
          <a:p>
            <a:pPr lvl="1" fontAlgn="auto">
              <a:spcAft>
                <a:spcPts val="0"/>
              </a:spcAft>
              <a:defRPr sz="2000"/>
            </a:pPr>
            <a:r>
              <a:rPr lang="en-CA" sz="2000" dirty="0"/>
              <a:t>Checks queue, wraps into TCP packet, send to receiving MCA</a:t>
            </a:r>
          </a:p>
        </p:txBody>
      </p:sp>
    </p:spTree>
    <p:extLst>
      <p:ext uri="{BB962C8B-B14F-4D97-AF65-F5344CB8AC3E}">
        <p14:creationId xmlns:p14="http://schemas.microsoft.com/office/powerpoint/2010/main" val="3124248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IBM’s WebSphere MQ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5"/>
            <a:ext cx="8761413" cy="1727442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14499" y="1542111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Basic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714499" y="2093478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sends messages across networks of diverse components.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Application-specific messages are put into, and removed from queues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Queues reside under the regime of a queue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Processes can put messages only in local queues, or through an RPC mechanism </a:t>
            </a:r>
            <a:endParaRPr lang="en-CA" dirty="0">
              <a:effectLst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08715-FE3E-A44F-90ED-ECC54C3C19ED}"/>
              </a:ext>
            </a:extLst>
          </p:cNvPr>
          <p:cNvSpPr/>
          <p:nvPr/>
        </p:nvSpPr>
        <p:spPr>
          <a:xfrm>
            <a:off x="1752600" y="3533249"/>
            <a:ext cx="8761413" cy="3096151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6199B2-90E7-9B4D-8517-C9E4470A4ADC}"/>
              </a:ext>
            </a:extLst>
          </p:cNvPr>
          <p:cNvSpPr/>
          <p:nvPr/>
        </p:nvSpPr>
        <p:spPr>
          <a:xfrm>
            <a:off x="1714499" y="3508995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Message 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712B2-8D89-A644-ADD5-384C52EFE146}"/>
              </a:ext>
            </a:extLst>
          </p:cNvPr>
          <p:cNvSpPr/>
          <p:nvPr/>
        </p:nvSpPr>
        <p:spPr>
          <a:xfrm>
            <a:off x="1828800" y="4050359"/>
            <a:ext cx="87614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Messages are transferred between 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 transfer between queues at different processes, requires a channel</a:t>
            </a:r>
            <a:br>
              <a:rPr lang="en-CA" dirty="0"/>
            </a:br>
            <a:r>
              <a:rPr lang="en-CA" dirty="0"/>
              <a:t>At each end point of channel is a message channel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 channel agents are responsible for: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Setting up channels using lower-level network communication facilities (e.g., TCP/IP)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(Un)wrapping messages from/in transport-level packets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Sending/receiving packets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2268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IBM’s WebSphere MQ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5"/>
            <a:ext cx="8761413" cy="1727442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14499" y="1542111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Basic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714499" y="2093478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sends messages across networks of diverse components.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Application-specific messages are put into, and removed from queues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Queues reside under the regime of a queue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Processes can put messages only in local queues, or through an RPC mechanism </a:t>
            </a:r>
            <a:endParaRPr lang="en-CA" dirty="0">
              <a:effectLst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08715-FE3E-A44F-90ED-ECC54C3C19ED}"/>
              </a:ext>
            </a:extLst>
          </p:cNvPr>
          <p:cNvSpPr/>
          <p:nvPr/>
        </p:nvSpPr>
        <p:spPr>
          <a:xfrm>
            <a:off x="1752600" y="3533249"/>
            <a:ext cx="8761413" cy="3096151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6199B2-90E7-9B4D-8517-C9E4470A4ADC}"/>
              </a:ext>
            </a:extLst>
          </p:cNvPr>
          <p:cNvSpPr/>
          <p:nvPr/>
        </p:nvSpPr>
        <p:spPr>
          <a:xfrm>
            <a:off x="1714499" y="3508995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Message 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712B2-8D89-A644-ADD5-384C52EFE146}"/>
              </a:ext>
            </a:extLst>
          </p:cNvPr>
          <p:cNvSpPr/>
          <p:nvPr/>
        </p:nvSpPr>
        <p:spPr>
          <a:xfrm>
            <a:off x="1828800" y="4050359"/>
            <a:ext cx="87614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Messages are transferred between 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 transfer between queues at different processes, requires a channel</a:t>
            </a:r>
            <a:br>
              <a:rPr lang="en-CA" dirty="0"/>
            </a:br>
            <a:r>
              <a:rPr lang="en-CA" dirty="0"/>
              <a:t>At each end point of channel is a message channel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 channel agents are responsible for: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Setting up channels using lower-level network communication facilities (e.g., TCP/IP)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(Un)wrapping messages from/in transport-level packets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Sending/receiving packets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6250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9915102F-C406-477D-B8B3-5B9E10A3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To-Do List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D369063E-BDAF-4216-99AB-434F06AF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Read Chapter 4.1, 4.2 and 4.3</a:t>
            </a:r>
          </a:p>
          <a:p>
            <a:r>
              <a:rPr lang="en-US" altLang="en-US" i="1" u="sng" dirty="0">
                <a:solidFill>
                  <a:srgbClr val="FF0000"/>
                </a:solidFill>
              </a:rPr>
              <a:t>Section 4.4 is not part of the exam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First midterm exam </a:t>
            </a:r>
            <a:r>
              <a:rPr lang="en-US" dirty="0">
                <a:solidFill>
                  <a:srgbClr val="FF0000"/>
                </a:solidFill>
              </a:rPr>
              <a:t>is on </a:t>
            </a:r>
            <a:r>
              <a:rPr lang="en-US" b="1" i="1" u="sng" dirty="0">
                <a:solidFill>
                  <a:srgbClr val="FF0000"/>
                </a:solidFill>
              </a:rPr>
              <a:t>Monday Feb 15 at 11:45 pm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0857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9915102F-C406-477D-B8B3-5B9E10A3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i="1" dirty="0">
                <a:solidFill>
                  <a:srgbClr val="7030A0"/>
                </a:solidFill>
              </a:rPr>
              <a:t>How not to Follow Your Dreams?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D369063E-BDAF-4216-99AB-434F06AF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“Believe in:</a:t>
            </a:r>
          </a:p>
          <a:p>
            <a:pPr lvl="1"/>
            <a:r>
              <a:rPr lang="en-US" altLang="en-US" dirty="0"/>
              <a:t>overnight success,</a:t>
            </a:r>
          </a:p>
          <a:p>
            <a:pPr lvl="1"/>
            <a:r>
              <a:rPr lang="en-US" altLang="en-US" dirty="0"/>
              <a:t>someone else has the answers for you,</a:t>
            </a:r>
          </a:p>
          <a:p>
            <a:pPr lvl="1"/>
            <a:r>
              <a:rPr lang="en-US" altLang="en-US" dirty="0"/>
              <a:t>when growth is guaranteed you should settle down,</a:t>
            </a:r>
          </a:p>
          <a:p>
            <a:pPr lvl="1"/>
            <a:r>
              <a:rPr lang="en-US" altLang="en-US" dirty="0"/>
              <a:t>the fault is someone else’s, and</a:t>
            </a:r>
          </a:p>
          <a:p>
            <a:pPr lvl="1"/>
            <a:r>
              <a:rPr lang="en-US" altLang="en-US" dirty="0"/>
              <a:t>only goals themselves matter.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Believe me, you do that and you destroy your dream.” </a:t>
            </a:r>
          </a:p>
          <a:p>
            <a:pPr marL="0" indent="0">
              <a:buNone/>
            </a:pPr>
            <a:r>
              <a:rPr lang="en-US" altLang="en-US" dirty="0"/>
              <a:t>[</a:t>
            </a:r>
            <a:r>
              <a:rPr lang="en-US" altLang="en-US" dirty="0">
                <a:hlinkClick r:id="rId2"/>
              </a:rPr>
              <a:t>Bel </a:t>
            </a:r>
            <a:r>
              <a:rPr lang="en-US" altLang="en-US" dirty="0" err="1">
                <a:hlinkClick r:id="rId2"/>
              </a:rPr>
              <a:t>Pesce</a:t>
            </a:r>
            <a:r>
              <a:rPr lang="en-US" altLang="en-US" dirty="0">
                <a:hlinkClick r:id="rId2"/>
              </a:rPr>
              <a:t> in the Ted talk</a:t>
            </a:r>
            <a:r>
              <a:rPr lang="en-US" altLang="en-US" dirty="0"/>
              <a:t>.]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6893136-00EF-B64D-90CA-F0420F38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0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Client Stub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841248" y="1676400"/>
            <a:ext cx="10741152" cy="5181600"/>
          </a:xfrm>
        </p:spPr>
        <p:txBody>
          <a:bodyPr/>
          <a:lstStyle/>
          <a:p>
            <a:r>
              <a:rPr lang="en-US" altLang="en-US" dirty="0"/>
              <a:t>The client stub:</a:t>
            </a:r>
          </a:p>
          <a:p>
            <a:pPr lvl="1"/>
            <a:r>
              <a:rPr lang="en-US" altLang="en-US" dirty="0"/>
              <a:t>Gets invoked by user code as a local procedure 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i="1" dirty="0"/>
              <a:t>Packs</a:t>
            </a:r>
            <a:r>
              <a:rPr lang="en-US" altLang="en-US" dirty="0"/>
              <a:t> (or </a:t>
            </a:r>
            <a:r>
              <a:rPr lang="en-US" altLang="en-US" i="1" dirty="0"/>
              <a:t>serializes</a:t>
            </a:r>
            <a:r>
              <a:rPr lang="en-US" altLang="en-US" dirty="0"/>
              <a:t> or </a:t>
            </a:r>
            <a:r>
              <a:rPr lang="en-US" altLang="en-US" i="1" dirty="0"/>
              <a:t>marshals</a:t>
            </a:r>
            <a:r>
              <a:rPr lang="en-US" altLang="en-US" dirty="0"/>
              <a:t>) parameters into a request packet (say, </a:t>
            </a:r>
            <a:br>
              <a:rPr lang="en-US" altLang="en-US" dirty="0"/>
            </a:br>
            <a:r>
              <a:rPr lang="en-US" altLang="en-US" dirty="0"/>
              <a:t>request-</a:t>
            </a:r>
            <a:r>
              <a:rPr lang="en-US" altLang="en-US" dirty="0" err="1"/>
              <a:t>pkt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Invokes a client side transport routine (e.g., </a:t>
            </a:r>
            <a:r>
              <a:rPr lang="en-US" altLang="en-US" dirty="0" err="1">
                <a:solidFill>
                  <a:srgbClr val="0070C0"/>
                </a:solidFill>
              </a:rPr>
              <a:t>makerpc</a:t>
            </a:r>
            <a:r>
              <a:rPr lang="en-US" altLang="en-US" dirty="0">
                <a:solidFill>
                  <a:srgbClr val="0070C0"/>
                </a:solidFill>
              </a:rPr>
              <a:t>(request-</a:t>
            </a:r>
            <a:r>
              <a:rPr lang="en-US" altLang="en-US" dirty="0" err="1">
                <a:solidFill>
                  <a:srgbClr val="0070C0"/>
                </a:solidFill>
              </a:rPr>
              <a:t>pkt</a:t>
            </a:r>
            <a:r>
              <a:rPr lang="en-US" altLang="en-US" dirty="0">
                <a:solidFill>
                  <a:srgbClr val="0070C0"/>
                </a:solidFill>
              </a:rPr>
              <a:t>, &amp;reply-</a:t>
            </a:r>
            <a:r>
              <a:rPr lang="en-US" altLang="en-US" dirty="0" err="1">
                <a:solidFill>
                  <a:srgbClr val="0070C0"/>
                </a:solidFill>
              </a:rPr>
              <a:t>pkt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i="1" dirty="0"/>
              <a:t>Unpacks</a:t>
            </a:r>
            <a:r>
              <a:rPr lang="en-US" altLang="en-US" dirty="0"/>
              <a:t> (or </a:t>
            </a:r>
            <a:r>
              <a:rPr lang="en-US" altLang="en-US" i="1" dirty="0"/>
              <a:t>de-serializes</a:t>
            </a:r>
            <a:r>
              <a:rPr lang="en-US" altLang="en-US" dirty="0"/>
              <a:t> or </a:t>
            </a:r>
            <a:r>
              <a:rPr lang="en-US" altLang="en-US" i="1" dirty="0" err="1"/>
              <a:t>unmarshals</a:t>
            </a:r>
            <a:r>
              <a:rPr lang="en-US" altLang="en-US" dirty="0"/>
              <a:t>) reply-</a:t>
            </a:r>
            <a:r>
              <a:rPr lang="en-US" altLang="en-US" dirty="0" err="1"/>
              <a:t>pkt</a:t>
            </a:r>
            <a:r>
              <a:rPr lang="en-US" altLang="en-US" dirty="0"/>
              <a:t> into output parameters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Returns to user code</a:t>
            </a:r>
          </a:p>
          <a:p>
            <a:pPr lvl="1"/>
            <a:endParaRPr lang="en-US" alt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5139B53-C97B-4246-9CE9-06C99BA7C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Server Stub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841248" y="1673352"/>
            <a:ext cx="10588752" cy="5181600"/>
          </a:xfrm>
        </p:spPr>
        <p:txBody>
          <a:bodyPr/>
          <a:lstStyle/>
          <a:p>
            <a:r>
              <a:rPr lang="en-US" altLang="en-US" dirty="0"/>
              <a:t>The server stub: </a:t>
            </a:r>
          </a:p>
          <a:p>
            <a:pPr lvl="1"/>
            <a:r>
              <a:rPr lang="en-US" altLang="en-US" dirty="0"/>
              <a:t>Gets invoked after a server side transport routine (e.g., </a:t>
            </a:r>
            <a:r>
              <a:rPr lang="en-US" altLang="en-US" dirty="0" err="1">
                <a:solidFill>
                  <a:srgbClr val="0070C0"/>
                </a:solidFill>
              </a:rPr>
              <a:t>getrequest</a:t>
            </a:r>
            <a:r>
              <a:rPr lang="en-US" altLang="en-US" dirty="0">
                <a:solidFill>
                  <a:srgbClr val="0070C0"/>
                </a:solidFill>
              </a:rPr>
              <a:t>()</a:t>
            </a:r>
            <a:r>
              <a:rPr lang="en-US" altLang="en-US" dirty="0"/>
              <a:t>) is returned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 err="1"/>
              <a:t>Unmarshals</a:t>
            </a:r>
            <a:r>
              <a:rPr lang="en-US" altLang="en-US" dirty="0"/>
              <a:t> arguments, de-multiplexes opcode, and invokes local server code 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Marshals arguments, invokes a server-side transport routine (e.g., </a:t>
            </a:r>
            <a:r>
              <a:rPr lang="en-US" altLang="en-US" dirty="0" err="1">
                <a:solidFill>
                  <a:srgbClr val="0070C0"/>
                </a:solidFill>
              </a:rPr>
              <a:t>sendresponse</a:t>
            </a:r>
            <a:r>
              <a:rPr lang="en-US" altLang="en-US" dirty="0">
                <a:solidFill>
                  <a:srgbClr val="0070C0"/>
                </a:solidFill>
              </a:rPr>
              <a:t>()</a:t>
            </a:r>
            <a:r>
              <a:rPr lang="en-US" altLang="en-US" dirty="0"/>
              <a:t>), and returns to server loop </a:t>
            </a:r>
          </a:p>
          <a:p>
            <a:pPr lvl="2"/>
            <a:r>
              <a:rPr lang="en-US" altLang="en-US" sz="2400" dirty="0"/>
              <a:t>E.g., Typical server main loop:</a:t>
            </a:r>
          </a:p>
        </p:txBody>
      </p:sp>
      <p:sp>
        <p:nvSpPr>
          <p:cNvPr id="47108" name="TextBox 1"/>
          <p:cNvSpPr txBox="1">
            <a:spLocks noChangeArrowheads="1"/>
          </p:cNvSpPr>
          <p:nvPr/>
        </p:nvSpPr>
        <p:spPr bwMode="auto">
          <a:xfrm>
            <a:off x="2931319" y="5257800"/>
            <a:ext cx="6327775" cy="120015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while (1)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	get-request (&amp;p);      /* blocking call */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	execute-request (p);  /* demux based on opcode */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C47468BF-32FA-8946-BC18-FBF7326D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2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RPC operation </a:t>
            </a:r>
            <a:endParaRPr lang="en-CA" dirty="0">
              <a:effectLst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C47468BF-32FA-8946-BC18-FBF7326D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DA838-2172-B94F-8E63-85A26D3F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447800"/>
            <a:ext cx="8356599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57522-1C9F-DA40-A7E4-B54FB785A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09103"/>
            <a:ext cx="8928100" cy="15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0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RPC: Parameter Passing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6"/>
            <a:ext cx="8761413" cy="227143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14499" y="1542111"/>
            <a:ext cx="8837613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There’s more than just wrapping parameters into a message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828800" y="2083475"/>
            <a:ext cx="87614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and server machines may have </a:t>
            </a:r>
            <a:r>
              <a:rPr lang="en-CA" dirty="0">
                <a:solidFill>
                  <a:srgbClr val="C00000"/>
                </a:solidFill>
              </a:rPr>
              <a:t>different data representations </a:t>
            </a:r>
            <a:r>
              <a:rPr lang="en-CA" dirty="0"/>
              <a:t>(think of byte ordering)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Wrapping a parameter means </a:t>
            </a:r>
            <a:r>
              <a:rPr lang="en-CA" dirty="0">
                <a:solidFill>
                  <a:srgbClr val="C00000"/>
                </a:solidFill>
              </a:rPr>
              <a:t>transforming a value into a sequence of bytes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and server have to agree on the same encoding: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How are basic data values represented (integers, floats, characters)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How are complex data values represented (arrays, unions) </a:t>
            </a:r>
            <a:endParaRPr lang="en-CA" dirty="0">
              <a:effectLst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42198F-729F-F543-81E1-1112139B27E7}"/>
              </a:ext>
            </a:extLst>
          </p:cNvPr>
          <p:cNvSpPr/>
          <p:nvPr/>
        </p:nvSpPr>
        <p:spPr>
          <a:xfrm>
            <a:off x="1752600" y="4275091"/>
            <a:ext cx="8761413" cy="1592309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25990C-5B67-A04B-AEF1-DEC817D677AF}"/>
              </a:ext>
            </a:extLst>
          </p:cNvPr>
          <p:cNvSpPr/>
          <p:nvPr/>
        </p:nvSpPr>
        <p:spPr>
          <a:xfrm>
            <a:off x="1714499" y="4250836"/>
            <a:ext cx="8837613" cy="446363"/>
          </a:xfrm>
          <a:prstGeom prst="roundRect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F8B69-5B16-5C48-969E-26261906ED44}"/>
              </a:ext>
            </a:extLst>
          </p:cNvPr>
          <p:cNvSpPr/>
          <p:nvPr/>
        </p:nvSpPr>
        <p:spPr>
          <a:xfrm>
            <a:off x="1828800" y="4792200"/>
            <a:ext cx="8761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Client and server need to </a:t>
            </a:r>
            <a:r>
              <a:rPr lang="en-CA" dirty="0">
                <a:solidFill>
                  <a:srgbClr val="C00000"/>
                </a:solidFill>
              </a:rPr>
              <a:t>properly interpret messages</a:t>
            </a:r>
            <a:r>
              <a:rPr lang="en-CA" dirty="0"/>
              <a:t>, transforming them into machine-dependent representations.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32002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4AC0632-33F1-445B-B027-01D37107F09C}" vid="{4AB33DC8-7FF9-44E5-AC94-643A2DA011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22882</TotalTime>
  <Words>3368</Words>
  <Application>Microsoft Macintosh PowerPoint</Application>
  <PresentationFormat>Widescreen</PresentationFormat>
  <Paragraphs>572</Paragraphs>
  <Slides>57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Arial,Bold</vt:lpstr>
      <vt:lpstr>Calibri</vt:lpstr>
      <vt:lpstr>Calibri Light</vt:lpstr>
      <vt:lpstr>Courier New</vt:lpstr>
      <vt:lpstr>NimbusSanL</vt:lpstr>
      <vt:lpstr>Tahoma</vt:lpstr>
      <vt:lpstr>Tahoma Bold</vt:lpstr>
      <vt:lpstr>Times New Roman</vt:lpstr>
      <vt:lpstr>Wingdings</vt:lpstr>
      <vt:lpstr>1_Office Theme</vt:lpstr>
      <vt:lpstr>Theme1</vt:lpstr>
      <vt:lpstr>Distributed Systems Design COMP 6231 </vt:lpstr>
      <vt:lpstr>Today…</vt:lpstr>
      <vt:lpstr>Middleware Layers</vt:lpstr>
      <vt:lpstr>Remote Invocation</vt:lpstr>
      <vt:lpstr>Remote Procedure Calls (RPC)</vt:lpstr>
      <vt:lpstr>Client Stub</vt:lpstr>
      <vt:lpstr>Server Stub</vt:lpstr>
      <vt:lpstr>Basic RPC operation </vt:lpstr>
      <vt:lpstr>RPC: Parameter Passing </vt:lpstr>
      <vt:lpstr>Challenges in RPC</vt:lpstr>
      <vt:lpstr>Challenges in RPC</vt:lpstr>
      <vt:lpstr>Parameter Passing via Marshaling</vt:lpstr>
      <vt:lpstr>1. Passing Value Parameters</vt:lpstr>
      <vt:lpstr>2. Passing Reference Parameters</vt:lpstr>
      <vt:lpstr>Challenges in RPC</vt:lpstr>
      <vt:lpstr>Data Representation</vt:lpstr>
      <vt:lpstr>Data Representation</vt:lpstr>
      <vt:lpstr>Challenges in RPC</vt:lpstr>
      <vt:lpstr>Failure Independence</vt:lpstr>
      <vt:lpstr>Remote Procedure Call Types</vt:lpstr>
      <vt:lpstr>Synchronous vs. Asynchronous RPCs</vt:lpstr>
      <vt:lpstr>Deferred Synchronous RPCs</vt:lpstr>
      <vt:lpstr>Remote Method Invocation (RMI)</vt:lpstr>
      <vt:lpstr>Remote Objects and Supporting Modules</vt:lpstr>
      <vt:lpstr>RMI Control Flow</vt:lpstr>
      <vt:lpstr>Parameter Passing </vt:lpstr>
      <vt:lpstr>Distributed Computing Environment (DCE) Client-to-server binding </vt:lpstr>
      <vt:lpstr>Transient messaging: sockets </vt:lpstr>
      <vt:lpstr>Making sockets easier to work with </vt:lpstr>
      <vt:lpstr>Message-oriented communication  Request-reply </vt:lpstr>
      <vt:lpstr>Message-oriented communication  Request-reply </vt:lpstr>
      <vt:lpstr>Message-oriented communication  Request-reply </vt:lpstr>
      <vt:lpstr>Message-oriented communication  Publish-subscribe  </vt:lpstr>
      <vt:lpstr>Message-oriented communication  Publish-subscribe  </vt:lpstr>
      <vt:lpstr>Message-oriented communication  Pipeline   </vt:lpstr>
      <vt:lpstr>Message-oriented communication  Pipeline   </vt:lpstr>
      <vt:lpstr>MPI: When lots of flexibility is needed </vt:lpstr>
      <vt:lpstr>MPI: When lots of flexibility is needed </vt:lpstr>
      <vt:lpstr>MPI: When lots of flexibility is needed </vt:lpstr>
      <vt:lpstr>MPI: When lots of flexibility is needed </vt:lpstr>
      <vt:lpstr>MPI: When lots of flexibility is needed </vt:lpstr>
      <vt:lpstr>MPI: When lots of flexibility is needed </vt:lpstr>
      <vt:lpstr>MPI and HPC</vt:lpstr>
      <vt:lpstr>MPI: When lots of flexibility is needed </vt:lpstr>
      <vt:lpstr>MPI Basics</vt:lpstr>
      <vt:lpstr>MPI Basics</vt:lpstr>
      <vt:lpstr>MPI Basics</vt:lpstr>
      <vt:lpstr>MPI Basics</vt:lpstr>
      <vt:lpstr>MPI Basics</vt:lpstr>
      <vt:lpstr>Message-Queuing Model </vt:lpstr>
      <vt:lpstr>Message-Queuing Model </vt:lpstr>
      <vt:lpstr>Message broker: general architecture </vt:lpstr>
      <vt:lpstr>IBM’s WebSphere MQ </vt:lpstr>
      <vt:lpstr>IBM’s WebSphere MQ </vt:lpstr>
      <vt:lpstr>IBM’s WebSphere MQ </vt:lpstr>
      <vt:lpstr>A To-Do List</vt:lpstr>
      <vt:lpstr>How not to Follow Your Dreams?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Macneil</dc:creator>
  <cp:lastModifiedBy>Essam Mansour</cp:lastModifiedBy>
  <cp:revision>1271</cp:revision>
  <dcterms:created xsi:type="dcterms:W3CDTF">2008-11-03T12:44:07Z</dcterms:created>
  <dcterms:modified xsi:type="dcterms:W3CDTF">2021-02-01T16:27:42Z</dcterms:modified>
</cp:coreProperties>
</file>